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notesMasterIdLst>
    <p:notesMasterId r:id="rId55"/>
  </p:notesMasterIdLst>
  <p:sldIdLst>
    <p:sldId id="256" r:id="rId2"/>
    <p:sldId id="257" r:id="rId3"/>
    <p:sldId id="260" r:id="rId4"/>
    <p:sldId id="261" r:id="rId5"/>
    <p:sldId id="262" r:id="rId6"/>
    <p:sldId id="263" r:id="rId7"/>
    <p:sldId id="258" r:id="rId8"/>
    <p:sldId id="259" r:id="rId9"/>
    <p:sldId id="270" r:id="rId10"/>
    <p:sldId id="307" r:id="rId11"/>
    <p:sldId id="308" r:id="rId12"/>
    <p:sldId id="264" r:id="rId13"/>
    <p:sldId id="265" r:id="rId14"/>
    <p:sldId id="268" r:id="rId15"/>
    <p:sldId id="269" r:id="rId16"/>
    <p:sldId id="266" r:id="rId17"/>
    <p:sldId id="283" r:id="rId18"/>
    <p:sldId id="267" r:id="rId19"/>
    <p:sldId id="271" r:id="rId20"/>
    <p:sldId id="272" r:id="rId21"/>
    <p:sldId id="273" r:id="rId22"/>
    <p:sldId id="274" r:id="rId23"/>
    <p:sldId id="275" r:id="rId24"/>
    <p:sldId id="276" r:id="rId25"/>
    <p:sldId id="278" r:id="rId26"/>
    <p:sldId id="284" r:id="rId27"/>
    <p:sldId id="277" r:id="rId28"/>
    <p:sldId id="279" r:id="rId29"/>
    <p:sldId id="295" r:id="rId30"/>
    <p:sldId id="280" r:id="rId31"/>
    <p:sldId id="281" r:id="rId32"/>
    <p:sldId id="282" r:id="rId33"/>
    <p:sldId id="286" r:id="rId34"/>
    <p:sldId id="285" r:id="rId35"/>
    <p:sldId id="287" r:id="rId36"/>
    <p:sldId id="288" r:id="rId37"/>
    <p:sldId id="289" r:id="rId38"/>
    <p:sldId id="290" r:id="rId39"/>
    <p:sldId id="291" r:id="rId40"/>
    <p:sldId id="292" r:id="rId41"/>
    <p:sldId id="293" r:id="rId42"/>
    <p:sldId id="294" r:id="rId43"/>
    <p:sldId id="298" r:id="rId44"/>
    <p:sldId id="300" r:id="rId45"/>
    <p:sldId id="299" r:id="rId46"/>
    <p:sldId id="301" r:id="rId47"/>
    <p:sldId id="302" r:id="rId48"/>
    <p:sldId id="306" r:id="rId49"/>
    <p:sldId id="303" r:id="rId50"/>
    <p:sldId id="304" r:id="rId51"/>
    <p:sldId id="305" r:id="rId52"/>
    <p:sldId id="296" r:id="rId53"/>
    <p:sldId id="297"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58"/>
    <p:restoredTop sz="82597"/>
  </p:normalViewPr>
  <p:slideViewPr>
    <p:cSldViewPr snapToGrid="0" snapToObjects="1">
      <p:cViewPr varScale="1">
        <p:scale>
          <a:sx n="103" d="100"/>
          <a:sy n="103" d="100"/>
        </p:scale>
        <p:origin x="12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6B2CF3-9499-9341-810A-C43BF4F650DB}" type="datetimeFigureOut">
              <a:rPr lang="en-US" smtClean="0"/>
              <a:t>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9FA23E-EE9A-3B48-AA13-5456432EF9BD}" type="slidenum">
              <a:rPr lang="en-US" smtClean="0"/>
              <a:t>‹#›</a:t>
            </a:fld>
            <a:endParaRPr lang="en-US"/>
          </a:p>
        </p:txBody>
      </p:sp>
    </p:spTree>
    <p:extLst>
      <p:ext uri="{BB962C8B-B14F-4D97-AF65-F5344CB8AC3E}">
        <p14:creationId xmlns:p14="http://schemas.microsoft.com/office/powerpoint/2010/main" val="418393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voedingscentrum.nl/professionals/kindervoeding-0-4-jaar/babyenkindervoeding/bmi-jongens-en-meisjes.aspx"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two different calculations for BMI. In the file Thabo send you there is one called </a:t>
            </a:r>
            <a:r>
              <a:rPr lang="en-US" sz="1200" b="0" i="0" kern="1200" dirty="0" err="1">
                <a:solidFill>
                  <a:schemeClr val="tx1"/>
                </a:solidFill>
                <a:effectLst/>
                <a:latin typeface="+mn-lt"/>
                <a:ea typeface="+mn-ea"/>
                <a:cs typeface="+mn-cs"/>
              </a:rPr>
              <a:t>zBMI</a:t>
            </a:r>
            <a:r>
              <a:rPr lang="en-US" sz="1200" b="0" i="0" kern="1200" dirty="0">
                <a:solidFill>
                  <a:schemeClr val="tx1"/>
                </a:solidFill>
                <a:effectLst/>
                <a:latin typeface="+mn-lt"/>
                <a:ea typeface="+mn-ea"/>
                <a:cs typeface="+mn-cs"/>
              </a:rPr>
              <a:t> and one called </a:t>
            </a:r>
            <a:r>
              <a:rPr lang="en-US" sz="1200" b="0" i="0" kern="1200" dirty="0" err="1">
                <a:solidFill>
                  <a:schemeClr val="tx1"/>
                </a:solidFill>
                <a:effectLst/>
                <a:latin typeface="+mn-lt"/>
                <a:ea typeface="+mn-ea"/>
                <a:cs typeface="+mn-cs"/>
              </a:rPr>
              <a:t>BMIcor</a:t>
            </a:r>
            <a:r>
              <a:rPr lang="en-US" sz="1200" b="0" i="0" kern="1200" dirty="0">
                <a:solidFill>
                  <a:schemeClr val="tx1"/>
                </a:solidFill>
                <a:effectLst/>
                <a:latin typeface="+mn-lt"/>
                <a:ea typeface="+mn-ea"/>
                <a:cs typeface="+mn-cs"/>
              </a:rPr>
              <a:t>. The variable </a:t>
            </a:r>
            <a:r>
              <a:rPr lang="en-US" sz="1200" b="0" i="0" kern="1200" dirty="0" err="1">
                <a:solidFill>
                  <a:schemeClr val="tx1"/>
                </a:solidFill>
                <a:effectLst/>
                <a:latin typeface="+mn-lt"/>
                <a:ea typeface="+mn-ea"/>
                <a:cs typeface="+mn-cs"/>
              </a:rPr>
              <a:t>zBMI</a:t>
            </a:r>
            <a:r>
              <a:rPr lang="en-US" sz="1200" b="0" i="0" kern="1200" dirty="0">
                <a:solidFill>
                  <a:schemeClr val="tx1"/>
                </a:solidFill>
                <a:effectLst/>
                <a:latin typeface="+mn-lt"/>
                <a:ea typeface="+mn-ea"/>
                <a:cs typeface="+mn-cs"/>
              </a:rPr>
              <a:t> is calculated based on the LMS method (where they take into account that the for each each there is a different BMI). The </a:t>
            </a:r>
            <a:r>
              <a:rPr lang="en-US" sz="1200" b="0" i="0" kern="1200" dirty="0" err="1">
                <a:solidFill>
                  <a:schemeClr val="tx1"/>
                </a:solidFill>
                <a:effectLst/>
                <a:latin typeface="+mn-lt"/>
                <a:ea typeface="+mn-ea"/>
                <a:cs typeface="+mn-cs"/>
              </a:rPr>
              <a:t>BMIcor</a:t>
            </a:r>
            <a:r>
              <a:rPr lang="en-US" sz="1200" b="0" i="0" kern="1200" dirty="0">
                <a:solidFill>
                  <a:schemeClr val="tx1"/>
                </a:solidFill>
                <a:effectLst/>
                <a:latin typeface="+mn-lt"/>
                <a:ea typeface="+mn-ea"/>
                <a:cs typeface="+mn-cs"/>
              </a:rPr>
              <a:t> is where we classified the children based on Dutch scores in five categories, namely </a:t>
            </a:r>
            <a:r>
              <a:rPr lang="en-US" sz="1200" b="1" i="0" kern="1200" dirty="0">
                <a:solidFill>
                  <a:schemeClr val="tx1"/>
                </a:solidFill>
                <a:effectLst/>
                <a:latin typeface="+mn-lt"/>
                <a:ea typeface="+mn-ea"/>
                <a:cs typeface="+mn-cs"/>
              </a:rPr>
              <a:t>1 = severe underweight, 2 = underweight, 3 = healthy weight, 4 = overweight, 5 = severe overweight</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used the following table to calculate the categories </a:t>
            </a:r>
            <a:r>
              <a:rPr lang="en-US" sz="1200" b="0" i="0" u="sng" kern="1200" dirty="0">
                <a:solidFill>
                  <a:schemeClr val="tx1"/>
                </a:solidFill>
                <a:effectLst/>
                <a:latin typeface="+mn-lt"/>
                <a:ea typeface="+mn-ea"/>
                <a:cs typeface="+mn-cs"/>
                <a:hlinkClick r:id="rId3"/>
              </a:rPr>
              <a:t>http://www.voedingscentrum.nl/professionals/kindervoeding-0-4-jaar/babyenkindervoeding/bmi-jongens-en-meisjes.aspx</a:t>
            </a:r>
            <a:r>
              <a:rPr lang="en-US" sz="1200" b="0" i="0" kern="1200" dirty="0">
                <a:solidFill>
                  <a:schemeClr val="tx1"/>
                </a:solidFill>
                <a:effectLst/>
                <a:latin typeface="+mn-lt"/>
                <a:ea typeface="+mn-ea"/>
                <a:cs typeface="+mn-cs"/>
              </a:rPr>
              <a:t>. You could use this variable for your model.</a:t>
            </a:r>
          </a:p>
          <a:p>
            <a:r>
              <a:rPr lang="en-US" sz="1200" b="0" i="0" kern="1200" dirty="0">
                <a:solidFill>
                  <a:schemeClr val="tx1"/>
                </a:solidFill>
                <a:effectLst/>
                <a:latin typeface="+mn-lt"/>
                <a:ea typeface="+mn-ea"/>
                <a:cs typeface="+mn-cs"/>
              </a:rPr>
              <a:t>Greets,</a:t>
            </a:r>
          </a:p>
          <a:p>
            <a:r>
              <a:rPr lang="en-US" sz="1200" b="0" i="0" kern="1200" dirty="0">
                <a:solidFill>
                  <a:schemeClr val="tx1"/>
                </a:solidFill>
                <a:effectLst/>
                <a:latin typeface="+mn-lt"/>
                <a:ea typeface="+mn-ea"/>
                <a:cs typeface="+mn-cs"/>
              </a:rPr>
              <a:t>Crystal</a:t>
            </a:r>
          </a:p>
          <a:p>
            <a:endParaRPr lang="en-US" dirty="0"/>
          </a:p>
        </p:txBody>
      </p:sp>
      <p:sp>
        <p:nvSpPr>
          <p:cNvPr id="4" name="Slide Number Placeholder 3"/>
          <p:cNvSpPr>
            <a:spLocks noGrp="1"/>
          </p:cNvSpPr>
          <p:nvPr>
            <p:ph type="sldNum" sz="quarter" idx="10"/>
          </p:nvPr>
        </p:nvSpPr>
        <p:spPr/>
        <p:txBody>
          <a:bodyPr/>
          <a:lstStyle/>
          <a:p>
            <a:fld id="{659FA23E-EE9A-3B48-AA13-5456432EF9BD}" type="slidenum">
              <a:rPr lang="en-US" smtClean="0"/>
              <a:t>16</a:t>
            </a:fld>
            <a:endParaRPr lang="en-US"/>
          </a:p>
        </p:txBody>
      </p:sp>
    </p:spTree>
    <p:extLst>
      <p:ext uri="{BB962C8B-B14F-4D97-AF65-F5344CB8AC3E}">
        <p14:creationId xmlns:p14="http://schemas.microsoft.com/office/powerpoint/2010/main" val="2906394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9FA23E-EE9A-3B48-AA13-5456432EF9BD}" type="slidenum">
              <a:rPr lang="en-US" smtClean="0"/>
              <a:t>30</a:t>
            </a:fld>
            <a:endParaRPr lang="en-US"/>
          </a:p>
        </p:txBody>
      </p:sp>
    </p:spTree>
    <p:extLst>
      <p:ext uri="{BB962C8B-B14F-4D97-AF65-F5344CB8AC3E}">
        <p14:creationId xmlns:p14="http://schemas.microsoft.com/office/powerpoint/2010/main" val="1080951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2/6/18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2/6/18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2/6/18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2/6/18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2/6/18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2/6/18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74699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358148"/>
            <a:ext cx="8361229" cy="2098226"/>
          </a:xfrm>
        </p:spPr>
        <p:txBody>
          <a:bodyPr/>
          <a:lstStyle/>
          <a:p>
            <a:pPr algn="r"/>
            <a:r>
              <a:rPr lang="en-US" b="1" dirty="0" err="1">
                <a:solidFill>
                  <a:srgbClr val="FF0000"/>
                </a:solidFill>
              </a:rPr>
              <a:t>MyMovez</a:t>
            </a:r>
            <a:r>
              <a:rPr lang="en-US" b="1" dirty="0">
                <a:solidFill>
                  <a:srgbClr val="FF0000"/>
                </a:solidFill>
              </a:rPr>
              <a:t> data analysis</a:t>
            </a:r>
          </a:p>
        </p:txBody>
      </p:sp>
      <p:sp>
        <p:nvSpPr>
          <p:cNvPr id="3" name="Subtitle 2"/>
          <p:cNvSpPr>
            <a:spLocks noGrp="1"/>
          </p:cNvSpPr>
          <p:nvPr>
            <p:ph type="subTitle" idx="1"/>
          </p:nvPr>
        </p:nvSpPr>
        <p:spPr>
          <a:xfrm>
            <a:off x="2679905" y="3503260"/>
            <a:ext cx="6831673" cy="1086237"/>
          </a:xfrm>
        </p:spPr>
        <p:txBody>
          <a:bodyPr/>
          <a:lstStyle/>
          <a:p>
            <a:r>
              <a:rPr lang="en-US" dirty="0"/>
              <a:t>Eric </a:t>
            </a:r>
            <a:r>
              <a:rPr lang="en-US" dirty="0" err="1"/>
              <a:t>Araújo</a:t>
            </a:r>
            <a:r>
              <a:rPr lang="en-US" dirty="0"/>
              <a:t>, </a:t>
            </a:r>
            <a:r>
              <a:rPr lang="en-US" dirty="0" err="1"/>
              <a:t>Bojan</a:t>
            </a:r>
            <a:r>
              <a:rPr lang="en-US" dirty="0"/>
              <a:t> </a:t>
            </a:r>
            <a:r>
              <a:rPr lang="en-US" dirty="0" err="1"/>
              <a:t>Simoski</a:t>
            </a:r>
            <a:r>
              <a:rPr lang="en-US" dirty="0"/>
              <a:t>, Michel Klein</a:t>
            </a:r>
          </a:p>
          <a:p>
            <a:r>
              <a:rPr lang="en-US" b="1" dirty="0"/>
              <a:t>Last update: </a:t>
            </a:r>
            <a:r>
              <a:rPr lang="en-US" dirty="0"/>
              <a:t>05 February 2018</a:t>
            </a:r>
          </a:p>
        </p:txBody>
      </p:sp>
      <p:pic>
        <p:nvPicPr>
          <p:cNvPr id="4" name="Picture 3">
            <a:extLst>
              <a:ext uri="{FF2B5EF4-FFF2-40B4-BE49-F238E27FC236}">
                <a16:creationId xmlns:a16="http://schemas.microsoft.com/office/drawing/2014/main" id="{AF6C882D-2685-2E45-B658-94CF999E7CE7}"/>
              </a:ext>
            </a:extLst>
          </p:cNvPr>
          <p:cNvPicPr>
            <a:picLocks noChangeAspect="1"/>
          </p:cNvPicPr>
          <p:nvPr/>
        </p:nvPicPr>
        <p:blipFill>
          <a:blip r:embed="rId2"/>
          <a:stretch>
            <a:fillRect/>
          </a:stretch>
        </p:blipFill>
        <p:spPr>
          <a:xfrm>
            <a:off x="1549334" y="4636384"/>
            <a:ext cx="5989068" cy="1676939"/>
          </a:xfrm>
          <a:prstGeom prst="rect">
            <a:avLst/>
          </a:prstGeom>
        </p:spPr>
      </p:pic>
      <p:pic>
        <p:nvPicPr>
          <p:cNvPr id="5" name="Picture 4">
            <a:extLst>
              <a:ext uri="{FF2B5EF4-FFF2-40B4-BE49-F238E27FC236}">
                <a16:creationId xmlns:a16="http://schemas.microsoft.com/office/drawing/2014/main" id="{615E3316-C5BA-0141-A313-73B0E20ED6CA}"/>
              </a:ext>
            </a:extLst>
          </p:cNvPr>
          <p:cNvPicPr>
            <a:picLocks noChangeAspect="1"/>
          </p:cNvPicPr>
          <p:nvPr/>
        </p:nvPicPr>
        <p:blipFill>
          <a:blip r:embed="rId3"/>
          <a:stretch>
            <a:fillRect/>
          </a:stretch>
        </p:blipFill>
        <p:spPr>
          <a:xfrm>
            <a:off x="1915128" y="6005071"/>
            <a:ext cx="2030844" cy="458948"/>
          </a:xfrm>
          <a:prstGeom prst="rect">
            <a:avLst/>
          </a:prstGeom>
        </p:spPr>
      </p:pic>
      <p:pic>
        <p:nvPicPr>
          <p:cNvPr id="7" name="Picture 6">
            <a:extLst>
              <a:ext uri="{FF2B5EF4-FFF2-40B4-BE49-F238E27FC236}">
                <a16:creationId xmlns:a16="http://schemas.microsoft.com/office/drawing/2014/main" id="{47804A25-679E-D343-B018-1136641881CD}"/>
              </a:ext>
            </a:extLst>
          </p:cNvPr>
          <p:cNvPicPr>
            <a:picLocks noChangeAspect="1"/>
          </p:cNvPicPr>
          <p:nvPr/>
        </p:nvPicPr>
        <p:blipFill>
          <a:blip r:embed="rId4"/>
          <a:stretch>
            <a:fillRect/>
          </a:stretch>
        </p:blipFill>
        <p:spPr>
          <a:xfrm>
            <a:off x="6428897" y="4994374"/>
            <a:ext cx="4443845" cy="1318949"/>
          </a:xfrm>
          <a:prstGeom prst="rect">
            <a:avLst/>
          </a:prstGeom>
        </p:spPr>
      </p:pic>
    </p:spTree>
    <p:extLst>
      <p:ext uri="{BB962C8B-B14F-4D97-AF65-F5344CB8AC3E}">
        <p14:creationId xmlns:p14="http://schemas.microsoft.com/office/powerpoint/2010/main" val="1577097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2665-DB27-9C45-A412-EB86AE3BB7B9}"/>
              </a:ext>
            </a:extLst>
          </p:cNvPr>
          <p:cNvSpPr>
            <a:spLocks noGrp="1"/>
          </p:cNvSpPr>
          <p:nvPr>
            <p:ph type="title"/>
          </p:nvPr>
        </p:nvSpPr>
        <p:spPr/>
        <p:txBody>
          <a:bodyPr/>
          <a:lstStyle/>
          <a:p>
            <a:r>
              <a:rPr lang="en-US" dirty="0"/>
              <a:t>Setups for connections</a:t>
            </a:r>
          </a:p>
        </p:txBody>
      </p:sp>
      <p:sp>
        <p:nvSpPr>
          <p:cNvPr id="3" name="Content Placeholder 2">
            <a:extLst>
              <a:ext uri="{FF2B5EF4-FFF2-40B4-BE49-F238E27FC236}">
                <a16:creationId xmlns:a16="http://schemas.microsoft.com/office/drawing/2014/main" id="{C4C21AA4-F2DA-7C4B-AD2D-E3080424A0EB}"/>
              </a:ext>
            </a:extLst>
          </p:cNvPr>
          <p:cNvSpPr>
            <a:spLocks noGrp="1"/>
          </p:cNvSpPr>
          <p:nvPr>
            <p:ph idx="1"/>
          </p:nvPr>
        </p:nvSpPr>
        <p:spPr/>
        <p:txBody>
          <a:bodyPr/>
          <a:lstStyle/>
          <a:p>
            <a:r>
              <a:rPr lang="en-US" dirty="0"/>
              <a:t>3 networks were built</a:t>
            </a:r>
          </a:p>
          <a:p>
            <a:pPr lvl="1"/>
            <a:r>
              <a:rPr lang="en-US" dirty="0"/>
              <a:t>All questions</a:t>
            </a:r>
          </a:p>
          <a:p>
            <a:pPr lvl="1"/>
            <a:r>
              <a:rPr lang="en-US" dirty="0"/>
              <a:t>GEN questions</a:t>
            </a:r>
          </a:p>
          <a:p>
            <a:pPr lvl="1"/>
            <a:r>
              <a:rPr lang="en-US" dirty="0"/>
              <a:t>Only Friendship question</a:t>
            </a:r>
          </a:p>
        </p:txBody>
      </p:sp>
    </p:spTree>
    <p:extLst>
      <p:ext uri="{BB962C8B-B14F-4D97-AF65-F5344CB8AC3E}">
        <p14:creationId xmlns:p14="http://schemas.microsoft.com/office/powerpoint/2010/main" val="461499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60B45-25F7-4747-A7A5-2AD42789389B}"/>
              </a:ext>
            </a:extLst>
          </p:cNvPr>
          <p:cNvSpPr>
            <a:spLocks noGrp="1"/>
          </p:cNvSpPr>
          <p:nvPr>
            <p:ph type="title"/>
          </p:nvPr>
        </p:nvSpPr>
        <p:spPr>
          <a:xfrm>
            <a:off x="1371600" y="685799"/>
            <a:ext cx="4663440" cy="3660289"/>
          </a:xfrm>
        </p:spPr>
        <p:txBody>
          <a:bodyPr/>
          <a:lstStyle/>
          <a:p>
            <a:r>
              <a:rPr lang="en-US" dirty="0"/>
              <a:t>Distribution of the nominations per questions set</a:t>
            </a:r>
          </a:p>
        </p:txBody>
      </p:sp>
      <p:pic>
        <p:nvPicPr>
          <p:cNvPr id="4" name="Content Placeholder 3">
            <a:extLst>
              <a:ext uri="{FF2B5EF4-FFF2-40B4-BE49-F238E27FC236}">
                <a16:creationId xmlns:a16="http://schemas.microsoft.com/office/drawing/2014/main" id="{06D5B3E7-04CA-0643-AA86-0634BD88BDAF}"/>
              </a:ext>
            </a:extLst>
          </p:cNvPr>
          <p:cNvPicPr>
            <a:picLocks noGrp="1" noChangeAspect="1"/>
          </p:cNvPicPr>
          <p:nvPr>
            <p:ph idx="1"/>
          </p:nvPr>
        </p:nvPicPr>
        <p:blipFill>
          <a:blip r:embed="rId2"/>
          <a:stretch>
            <a:fillRect/>
          </a:stretch>
        </p:blipFill>
        <p:spPr>
          <a:xfrm>
            <a:off x="6339214" y="128768"/>
            <a:ext cx="5214497" cy="6652603"/>
          </a:xfrm>
          <a:prstGeom prst="rect">
            <a:avLst/>
          </a:prstGeom>
        </p:spPr>
      </p:pic>
    </p:spTree>
    <p:extLst>
      <p:ext uri="{BB962C8B-B14F-4D97-AF65-F5344CB8AC3E}">
        <p14:creationId xmlns:p14="http://schemas.microsoft.com/office/powerpoint/2010/main" val="1692445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Personality traits</a:t>
            </a:r>
          </a:p>
        </p:txBody>
      </p:sp>
      <p:sp>
        <p:nvSpPr>
          <p:cNvPr id="3" name="Text Placeholder 2"/>
          <p:cNvSpPr>
            <a:spLocks noGrp="1"/>
          </p:cNvSpPr>
          <p:nvPr>
            <p:ph type="body" idx="1"/>
          </p:nvPr>
        </p:nvSpPr>
        <p:spPr/>
        <p:txBody>
          <a:bodyPr/>
          <a:lstStyle/>
          <a:p>
            <a:r>
              <a:rPr lang="en-US" dirty="0"/>
              <a:t>Measures for traits in the data set</a:t>
            </a:r>
          </a:p>
        </p:txBody>
      </p:sp>
      <p:pic>
        <p:nvPicPr>
          <p:cNvPr id="4" name="Picture 3"/>
          <p:cNvPicPr>
            <a:picLocks noChangeAspect="1"/>
          </p:cNvPicPr>
          <p:nvPr/>
        </p:nvPicPr>
        <p:blipFill>
          <a:blip r:embed="rId2"/>
          <a:stretch>
            <a:fillRect/>
          </a:stretch>
        </p:blipFill>
        <p:spPr>
          <a:xfrm>
            <a:off x="8950622" y="397933"/>
            <a:ext cx="1920268" cy="3003160"/>
          </a:xfrm>
          <a:prstGeom prst="rect">
            <a:avLst/>
          </a:prstGeom>
        </p:spPr>
      </p:pic>
    </p:spTree>
    <p:extLst>
      <p:ext uri="{BB962C8B-B14F-4D97-AF65-F5344CB8AC3E}">
        <p14:creationId xmlns:p14="http://schemas.microsoft.com/office/powerpoint/2010/main" val="1565997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Demographics</a:t>
            </a:r>
          </a:p>
        </p:txBody>
      </p:sp>
      <p:sp>
        <p:nvSpPr>
          <p:cNvPr id="3" name="Content Placeholder 2"/>
          <p:cNvSpPr>
            <a:spLocks noGrp="1"/>
          </p:cNvSpPr>
          <p:nvPr>
            <p:ph idx="1"/>
          </p:nvPr>
        </p:nvSpPr>
        <p:spPr/>
        <p:txBody>
          <a:bodyPr/>
          <a:lstStyle/>
          <a:p>
            <a:r>
              <a:rPr lang="en-US" dirty="0"/>
              <a:t>Age</a:t>
            </a:r>
          </a:p>
          <a:p>
            <a:r>
              <a:rPr lang="en-US" dirty="0"/>
              <a:t>Sex</a:t>
            </a:r>
          </a:p>
          <a:p>
            <a:r>
              <a:rPr lang="en-US" dirty="0"/>
              <a:t>Grade level</a:t>
            </a:r>
          </a:p>
          <a:p>
            <a:r>
              <a:rPr lang="en-US" dirty="0"/>
              <a:t>Nationality</a:t>
            </a:r>
          </a:p>
          <a:p>
            <a:r>
              <a:rPr lang="en-US" dirty="0"/>
              <a:t>Caregivers’ nationalities</a:t>
            </a:r>
          </a:p>
          <a:p>
            <a:r>
              <a:rPr lang="en-US" dirty="0">
                <a:solidFill>
                  <a:schemeClr val="tx1"/>
                </a:solidFill>
              </a:rPr>
              <a:t>Figure rating (FRS)</a:t>
            </a:r>
          </a:p>
          <a:p>
            <a:r>
              <a:rPr lang="en-US" dirty="0"/>
              <a:t>Older and younger, male or female siblings</a:t>
            </a:r>
          </a:p>
        </p:txBody>
      </p:sp>
    </p:spTree>
    <p:extLst>
      <p:ext uri="{BB962C8B-B14F-4D97-AF65-F5344CB8AC3E}">
        <p14:creationId xmlns:p14="http://schemas.microsoft.com/office/powerpoint/2010/main" val="729079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Personality traits (1/?)</a:t>
            </a:r>
          </a:p>
        </p:txBody>
      </p:sp>
      <p:sp>
        <p:nvSpPr>
          <p:cNvPr id="3" name="Content Placeholder 2"/>
          <p:cNvSpPr>
            <a:spLocks noGrp="1"/>
          </p:cNvSpPr>
          <p:nvPr>
            <p:ph idx="1"/>
          </p:nvPr>
        </p:nvSpPr>
        <p:spPr/>
        <p:txBody>
          <a:bodyPr>
            <a:normAutofit fontScale="92500" lnSpcReduction="10000"/>
          </a:bodyPr>
          <a:lstStyle/>
          <a:p>
            <a:r>
              <a:rPr lang="en-US" dirty="0"/>
              <a:t>Self-esteem</a:t>
            </a:r>
          </a:p>
          <a:p>
            <a:pPr lvl="1"/>
            <a:r>
              <a:rPr lang="en-US" dirty="0"/>
              <a:t>10-item questionnaire (by Rosenberg) measuring negative and positive thoughts about oneself</a:t>
            </a:r>
          </a:p>
          <a:p>
            <a:pPr lvl="1"/>
            <a:r>
              <a:rPr lang="en-US" dirty="0"/>
              <a:t>“How often</a:t>
            </a:r>
            <a:r>
              <a:rPr lang="mr-IN" dirty="0"/>
              <a:t>…</a:t>
            </a:r>
            <a:r>
              <a:rPr lang="en-US" dirty="0"/>
              <a:t>” participants felt worthy or not about themselves</a:t>
            </a:r>
          </a:p>
          <a:p>
            <a:pPr lvl="1"/>
            <a:r>
              <a:rPr lang="en-US" dirty="0"/>
              <a:t>Scale from Never (1) to Always (6)</a:t>
            </a:r>
          </a:p>
          <a:p>
            <a:r>
              <a:rPr lang="en-US" dirty="0"/>
              <a:t>Body-esteem</a:t>
            </a:r>
          </a:p>
          <a:p>
            <a:pPr lvl="1"/>
            <a:r>
              <a:rPr lang="en-US" dirty="0"/>
              <a:t>Figure Rating Scale (FRS) from very thin (1) to obese (9)</a:t>
            </a:r>
          </a:p>
          <a:p>
            <a:pPr lvl="1"/>
            <a:r>
              <a:rPr lang="en-US" dirty="0"/>
              <a:t>Score below 0 indicates lower body esteem</a:t>
            </a:r>
          </a:p>
          <a:p>
            <a:pPr lvl="1"/>
            <a:r>
              <a:rPr lang="en-US" dirty="0"/>
              <a:t>Score equals indicates satisfaction with the body</a:t>
            </a:r>
          </a:p>
          <a:p>
            <a:pPr lvl="1"/>
            <a:r>
              <a:rPr lang="en-US" dirty="0"/>
              <a:t>Scales above 0 indicates body dissatisfaction (for boys, it indicates they want to be more muscular)</a:t>
            </a:r>
          </a:p>
        </p:txBody>
      </p:sp>
      <p:pic>
        <p:nvPicPr>
          <p:cNvPr id="4" name="Picture 3"/>
          <p:cNvPicPr>
            <a:picLocks noChangeAspect="1"/>
          </p:cNvPicPr>
          <p:nvPr/>
        </p:nvPicPr>
        <p:blipFill>
          <a:blip r:embed="rId2"/>
          <a:stretch>
            <a:fillRect/>
          </a:stretch>
        </p:blipFill>
        <p:spPr>
          <a:xfrm>
            <a:off x="6959600" y="303645"/>
            <a:ext cx="4868333" cy="1610976"/>
          </a:xfrm>
          <a:prstGeom prst="rect">
            <a:avLst/>
          </a:prstGeom>
        </p:spPr>
      </p:pic>
    </p:spTree>
    <p:extLst>
      <p:ext uri="{BB962C8B-B14F-4D97-AF65-F5344CB8AC3E}">
        <p14:creationId xmlns:p14="http://schemas.microsoft.com/office/powerpoint/2010/main" val="1620086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Personality traits (2/?)</a:t>
            </a:r>
          </a:p>
        </p:txBody>
      </p:sp>
      <p:sp>
        <p:nvSpPr>
          <p:cNvPr id="3" name="Content Placeholder 2"/>
          <p:cNvSpPr>
            <a:spLocks noGrp="1"/>
          </p:cNvSpPr>
          <p:nvPr>
            <p:ph idx="1"/>
          </p:nvPr>
        </p:nvSpPr>
        <p:spPr/>
        <p:txBody>
          <a:bodyPr/>
          <a:lstStyle/>
          <a:p>
            <a:r>
              <a:rPr lang="en-US" dirty="0"/>
              <a:t>Need to belong (LTB)</a:t>
            </a:r>
          </a:p>
          <a:p>
            <a:pPr lvl="1"/>
            <a:endParaRPr lang="en-US" dirty="0"/>
          </a:p>
        </p:txBody>
      </p:sp>
    </p:spTree>
    <p:extLst>
      <p:ext uri="{BB962C8B-B14F-4D97-AF65-F5344CB8AC3E}">
        <p14:creationId xmlns:p14="http://schemas.microsoft.com/office/powerpoint/2010/main" val="821122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BMI</a:t>
            </a:r>
          </a:p>
        </p:txBody>
      </p:sp>
      <p:sp>
        <p:nvSpPr>
          <p:cNvPr id="3" name="Content Placeholder 2"/>
          <p:cNvSpPr>
            <a:spLocks noGrp="1"/>
          </p:cNvSpPr>
          <p:nvPr>
            <p:ph idx="1"/>
          </p:nvPr>
        </p:nvSpPr>
        <p:spPr/>
        <p:txBody>
          <a:bodyPr/>
          <a:lstStyle/>
          <a:p>
            <a:r>
              <a:rPr lang="en-US" dirty="0"/>
              <a:t>BMI = weight(kg)/height(m)</a:t>
            </a:r>
            <a:r>
              <a:rPr lang="en-US" baseline="30000" dirty="0"/>
              <a:t>2</a:t>
            </a:r>
          </a:p>
          <a:p>
            <a:r>
              <a:rPr lang="en-US" dirty="0">
                <a:solidFill>
                  <a:srgbClr val="FF0000"/>
                </a:solidFill>
              </a:rPr>
              <a:t>z-BMI standard</a:t>
            </a:r>
          </a:p>
          <a:p>
            <a:r>
              <a:rPr lang="en-US" dirty="0">
                <a:solidFill>
                  <a:srgbClr val="FF0000"/>
                </a:solidFill>
              </a:rPr>
              <a:t>Standardized BMI-scores (using LMS-method)</a:t>
            </a:r>
          </a:p>
        </p:txBody>
      </p:sp>
    </p:spTree>
    <p:extLst>
      <p:ext uri="{BB962C8B-B14F-4D97-AF65-F5344CB8AC3E}">
        <p14:creationId xmlns:p14="http://schemas.microsoft.com/office/powerpoint/2010/main" val="1552053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BMI, height and weight</a:t>
            </a:r>
          </a:p>
        </p:txBody>
      </p:sp>
      <p:pic>
        <p:nvPicPr>
          <p:cNvPr id="6" name="Content Placeholder 5"/>
          <p:cNvPicPr>
            <a:picLocks noGrp="1" noChangeAspect="1"/>
          </p:cNvPicPr>
          <p:nvPr>
            <p:ph idx="1"/>
          </p:nvPr>
        </p:nvPicPr>
        <p:blipFill>
          <a:blip r:embed="rId2"/>
          <a:stretch>
            <a:fillRect/>
          </a:stretch>
        </p:blipFill>
        <p:spPr>
          <a:xfrm>
            <a:off x="4477531" y="2286000"/>
            <a:ext cx="3389337" cy="3581400"/>
          </a:xfrm>
          <a:prstGeom prst="rect">
            <a:avLst/>
          </a:prstGeom>
        </p:spPr>
      </p:pic>
      <p:pic>
        <p:nvPicPr>
          <p:cNvPr id="5" name="Picture 4"/>
          <p:cNvPicPr>
            <a:picLocks noChangeAspect="1"/>
          </p:cNvPicPr>
          <p:nvPr/>
        </p:nvPicPr>
        <p:blipFill>
          <a:blip r:embed="rId3"/>
          <a:stretch>
            <a:fillRect/>
          </a:stretch>
        </p:blipFill>
        <p:spPr>
          <a:xfrm>
            <a:off x="10380134" y="0"/>
            <a:ext cx="1811866" cy="1811866"/>
          </a:xfrm>
          <a:prstGeom prst="rect">
            <a:avLst/>
          </a:prstGeom>
        </p:spPr>
      </p:pic>
      <p:sp>
        <p:nvSpPr>
          <p:cNvPr id="7" name="Rectangle 6"/>
          <p:cNvSpPr/>
          <p:nvPr/>
        </p:nvSpPr>
        <p:spPr>
          <a:xfrm>
            <a:off x="4389363" y="6097601"/>
            <a:ext cx="5055808" cy="369332"/>
          </a:xfrm>
          <a:prstGeom prst="rect">
            <a:avLst/>
          </a:prstGeom>
        </p:spPr>
        <p:txBody>
          <a:bodyPr wrap="none">
            <a:spAutoFit/>
          </a:bodyPr>
          <a:lstStyle/>
          <a:p>
            <a:r>
              <a:rPr lang="en-US" dirty="0"/>
              <a:t>http://</a:t>
            </a:r>
            <a:r>
              <a:rPr lang="en-US" dirty="0" err="1"/>
              <a:t>kidshealth.org</a:t>
            </a:r>
            <a:r>
              <a:rPr lang="en-US" dirty="0"/>
              <a:t>/</a:t>
            </a:r>
            <a:r>
              <a:rPr lang="en-US" dirty="0" err="1"/>
              <a:t>en</a:t>
            </a:r>
            <a:r>
              <a:rPr lang="en-US" dirty="0"/>
              <a:t>/parents/</a:t>
            </a:r>
            <a:r>
              <a:rPr lang="en-US" dirty="0" err="1"/>
              <a:t>bmi-charts.html</a:t>
            </a:r>
            <a:endParaRPr lang="en-US" dirty="0"/>
          </a:p>
        </p:txBody>
      </p:sp>
      <p:sp>
        <p:nvSpPr>
          <p:cNvPr id="8" name="Rectangle 7"/>
          <p:cNvSpPr/>
          <p:nvPr/>
        </p:nvSpPr>
        <p:spPr>
          <a:xfrm>
            <a:off x="3637429" y="1674852"/>
            <a:ext cx="5885329" cy="369332"/>
          </a:xfrm>
          <a:prstGeom prst="rect">
            <a:avLst/>
          </a:prstGeom>
        </p:spPr>
        <p:txBody>
          <a:bodyPr wrap="none">
            <a:spAutoFit/>
          </a:bodyPr>
          <a:lstStyle/>
          <a:p>
            <a:r>
              <a:rPr lang="en-US" dirty="0"/>
              <a:t>http://</a:t>
            </a:r>
            <a:r>
              <a:rPr lang="en-US" dirty="0" err="1"/>
              <a:t>www.who.int</a:t>
            </a:r>
            <a:r>
              <a:rPr lang="en-US" dirty="0"/>
              <a:t>/</a:t>
            </a:r>
            <a:r>
              <a:rPr lang="en-US" dirty="0" err="1"/>
              <a:t>growthref</a:t>
            </a:r>
            <a:r>
              <a:rPr lang="en-US" dirty="0"/>
              <a:t>/who2007_bmi_for_age/</a:t>
            </a:r>
            <a:r>
              <a:rPr lang="en-US" dirty="0" err="1"/>
              <a:t>en</a:t>
            </a:r>
            <a:r>
              <a:rPr lang="en-US" dirty="0"/>
              <a:t>/</a:t>
            </a:r>
          </a:p>
        </p:txBody>
      </p:sp>
    </p:spTree>
    <p:extLst>
      <p:ext uri="{BB962C8B-B14F-4D97-AF65-F5344CB8AC3E}">
        <p14:creationId xmlns:p14="http://schemas.microsoft.com/office/powerpoint/2010/main" val="494475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Socioeconomic status</a:t>
            </a:r>
          </a:p>
        </p:txBody>
      </p:sp>
      <p:sp>
        <p:nvSpPr>
          <p:cNvPr id="3" name="Content Placeholder 2"/>
          <p:cNvSpPr>
            <a:spLocks noGrp="1"/>
          </p:cNvSpPr>
          <p:nvPr>
            <p:ph idx="1"/>
          </p:nvPr>
        </p:nvSpPr>
        <p:spPr/>
        <p:txBody>
          <a:bodyPr/>
          <a:lstStyle/>
          <a:p>
            <a:r>
              <a:rPr lang="en-US" dirty="0"/>
              <a:t>Family Affluence Scale (FAS II)</a:t>
            </a:r>
          </a:p>
          <a:p>
            <a:pPr lvl="1"/>
            <a:r>
              <a:rPr lang="en-US" dirty="0"/>
              <a:t># of computers, laptops or tablets</a:t>
            </a:r>
          </a:p>
          <a:p>
            <a:pPr lvl="1"/>
            <a:r>
              <a:rPr lang="en-US" dirty="0"/>
              <a:t># of cars</a:t>
            </a:r>
          </a:p>
          <a:p>
            <a:pPr lvl="1"/>
            <a:r>
              <a:rPr lang="en-US" dirty="0"/>
              <a:t># of bathrooms in the household</a:t>
            </a:r>
          </a:p>
          <a:p>
            <a:pPr lvl="1"/>
            <a:r>
              <a:rPr lang="en-US" dirty="0"/>
              <a:t># of holidays the family could afford each year.</a:t>
            </a:r>
          </a:p>
          <a:p>
            <a:pPr lvl="1"/>
            <a:r>
              <a:rPr lang="en-US" dirty="0"/>
              <a:t>If the kids have their own bedroom (+) </a:t>
            </a:r>
          </a:p>
          <a:p>
            <a:pPr lvl="1"/>
            <a:r>
              <a:rPr lang="en-US" dirty="0"/>
              <a:t>If there is a dishwasher in their household (+)</a:t>
            </a:r>
          </a:p>
          <a:p>
            <a:r>
              <a:rPr lang="en-US" dirty="0"/>
              <a:t>Postal code (neighborhoods are classified by Statistics Netherlands)</a:t>
            </a:r>
          </a:p>
        </p:txBody>
      </p:sp>
    </p:spTree>
    <p:extLst>
      <p:ext uri="{BB962C8B-B14F-4D97-AF65-F5344CB8AC3E}">
        <p14:creationId xmlns:p14="http://schemas.microsoft.com/office/powerpoint/2010/main" val="2115971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Agents Connections</a:t>
            </a:r>
          </a:p>
        </p:txBody>
      </p:sp>
      <p:sp>
        <p:nvSpPr>
          <p:cNvPr id="3" name="Text Placeholder 2"/>
          <p:cNvSpPr>
            <a:spLocks noGrp="1"/>
          </p:cNvSpPr>
          <p:nvPr>
            <p:ph type="body" idx="1"/>
          </p:nvPr>
        </p:nvSpPr>
        <p:spPr/>
        <p:txBody>
          <a:bodyPr/>
          <a:lstStyle/>
          <a:p>
            <a:r>
              <a:rPr lang="en-US" dirty="0"/>
              <a:t>How the connections were built for the simulations</a:t>
            </a:r>
          </a:p>
        </p:txBody>
      </p:sp>
      <p:pic>
        <p:nvPicPr>
          <p:cNvPr id="5" name="Picture 4"/>
          <p:cNvPicPr>
            <a:picLocks noChangeAspect="1"/>
          </p:cNvPicPr>
          <p:nvPr/>
        </p:nvPicPr>
        <p:blipFill>
          <a:blip r:embed="rId2"/>
          <a:stretch>
            <a:fillRect/>
          </a:stretch>
        </p:blipFill>
        <p:spPr>
          <a:xfrm>
            <a:off x="7190317" y="609600"/>
            <a:ext cx="2857500" cy="2540000"/>
          </a:xfrm>
          <a:prstGeom prst="rect">
            <a:avLst/>
          </a:prstGeom>
        </p:spPr>
      </p:pic>
    </p:spTree>
    <p:extLst>
      <p:ext uri="{BB962C8B-B14F-4D97-AF65-F5344CB8AC3E}">
        <p14:creationId xmlns:p14="http://schemas.microsoft.com/office/powerpoint/2010/main" val="983861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85000" lnSpcReduction="20000"/>
          </a:bodyPr>
          <a:lstStyle/>
          <a:p>
            <a:r>
              <a:rPr lang="en-US" dirty="0"/>
              <a:t>Overall information about the data collection</a:t>
            </a:r>
          </a:p>
          <a:p>
            <a:r>
              <a:rPr lang="en-US" dirty="0"/>
              <a:t>Connections</a:t>
            </a:r>
          </a:p>
          <a:p>
            <a:r>
              <a:rPr lang="en-US" dirty="0"/>
              <a:t>Personality Traits</a:t>
            </a:r>
          </a:p>
          <a:p>
            <a:r>
              <a:rPr lang="en-US" dirty="0"/>
              <a:t>Agents connections</a:t>
            </a:r>
          </a:p>
          <a:p>
            <a:r>
              <a:rPr lang="en-US" dirty="0"/>
              <a:t>Agents characteristics</a:t>
            </a:r>
          </a:p>
          <a:p>
            <a:pPr lvl="1"/>
            <a:r>
              <a:rPr lang="en-US" dirty="0"/>
              <a:t>PA</a:t>
            </a:r>
          </a:p>
          <a:p>
            <a:pPr lvl="1"/>
            <a:r>
              <a:rPr lang="en-US" dirty="0"/>
              <a:t>Snacking</a:t>
            </a:r>
          </a:p>
          <a:p>
            <a:pPr lvl="1"/>
            <a:r>
              <a:rPr lang="en-US" dirty="0"/>
              <a:t>BMI</a:t>
            </a:r>
          </a:p>
          <a:p>
            <a:pPr lvl="1"/>
            <a:r>
              <a:rPr lang="en-US" dirty="0"/>
              <a:t>Environment</a:t>
            </a:r>
          </a:p>
          <a:p>
            <a:r>
              <a:rPr lang="en-US" dirty="0"/>
              <a:t>The model presented by </a:t>
            </a:r>
            <a:r>
              <a:rPr lang="en-US" dirty="0" err="1"/>
              <a:t>Giabanelli</a:t>
            </a:r>
            <a:r>
              <a:rPr lang="en-US" dirty="0"/>
              <a:t> (2012)</a:t>
            </a:r>
          </a:p>
          <a:p>
            <a:r>
              <a:rPr lang="en-US" dirty="0"/>
              <a:t>The model based on </a:t>
            </a:r>
            <a:r>
              <a:rPr lang="en-US" dirty="0" err="1"/>
              <a:t>Beheshti</a:t>
            </a:r>
            <a:r>
              <a:rPr lang="en-US" dirty="0"/>
              <a:t> (2017)</a:t>
            </a:r>
          </a:p>
        </p:txBody>
      </p:sp>
    </p:spTree>
    <p:extLst>
      <p:ext uri="{BB962C8B-B14F-4D97-AF65-F5344CB8AC3E}">
        <p14:creationId xmlns:p14="http://schemas.microsoft.com/office/powerpoint/2010/main" val="1101399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Formula</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371600" y="1548249"/>
                <a:ext cx="9601200" cy="3581400"/>
              </a:xfrm>
            </p:spPr>
            <p:txBody>
              <a:bodyPr/>
              <a:lstStyle/>
              <a:p>
                <a:r>
                  <a:rPr lang="en-US" dirty="0"/>
                  <a:t>For every kid </a:t>
                </a:r>
                <a:r>
                  <a:rPr lang="en-US" dirty="0" err="1"/>
                  <a:t>a</a:t>
                </a:r>
                <a:r>
                  <a:rPr lang="en-US" baseline="-25000" dirty="0" err="1"/>
                  <a:t>i</a:t>
                </a:r>
                <a:r>
                  <a:rPr lang="en-US" dirty="0"/>
                  <a:t>, the weight strength from the other kids </a:t>
                </a:r>
                <a:r>
                  <a:rPr lang="en-US" dirty="0" err="1"/>
                  <a:t>a</a:t>
                </a:r>
                <a:r>
                  <a:rPr lang="en-US" baseline="-25000" dirty="0" err="1"/>
                  <a:t>j</a:t>
                </a:r>
                <a:r>
                  <a:rPr lang="en-US" dirty="0"/>
                  <a:t> are calculated based on the presence of a nomination of kid </a:t>
                </a:r>
                <a:r>
                  <a:rPr lang="en-US" dirty="0" err="1"/>
                  <a:t>i</a:t>
                </a:r>
                <a:r>
                  <a:rPr lang="en-US" dirty="0"/>
                  <a:t> to kid j, as shown in the following formula:</a:t>
                </a:r>
              </a:p>
              <a:p>
                <a:pPr lvl="1"/>
                <a:endParaRPr lang="en-US" b="0" i="1" dirty="0">
                  <a:latin typeface="Cambria Math" charset="0"/>
                </a:endParaRPr>
              </a:p>
              <a:p>
                <a:pPr lvl="1"/>
                <a14:m>
                  <m:oMath xmlns:m="http://schemas.openxmlformats.org/officeDocument/2006/math">
                    <m:r>
                      <a:rPr lang="en-US" b="0" i="1" smtClean="0">
                        <a:latin typeface="Cambria Math" charset="0"/>
                      </a:rPr>
                      <m:t>𝑤𝑒𝑖𝑔h𝑡</m:t>
                    </m:r>
                    <m:r>
                      <a:rPr lang="en-US" b="0" i="1" smtClean="0">
                        <a:latin typeface="Cambria Math" charset="0"/>
                      </a:rPr>
                      <m:t>(</m:t>
                    </m:r>
                    <m:r>
                      <a:rPr lang="en-US" b="0" i="1" smtClean="0">
                        <a:latin typeface="Cambria Math" charset="0"/>
                      </a:rPr>
                      <m:t>𝑗</m:t>
                    </m:r>
                    <m:r>
                      <a:rPr lang="en-US" b="0" i="1" smtClean="0">
                        <a:latin typeface="Cambria Math" charset="0"/>
                      </a:rPr>
                      <m:t>,</m:t>
                    </m:r>
                    <m:r>
                      <a:rPr lang="en-US" b="0" i="1" smtClean="0">
                        <a:latin typeface="Cambria Math" charset="0"/>
                      </a:rPr>
                      <m:t>𝑖</m:t>
                    </m:r>
                    <m:r>
                      <a:rPr lang="en-US" b="0" i="1" smtClean="0">
                        <a:latin typeface="Cambria Math" charset="0"/>
                      </a:rPr>
                      <m:t>)=</m:t>
                    </m:r>
                    <m:f>
                      <m:fPr>
                        <m:ctrlPr>
                          <a:rPr lang="mr-IN" i="1" smtClean="0">
                            <a:latin typeface="Cambria Math" panose="02040503050406030204" pitchFamily="18" charset="0"/>
                          </a:rPr>
                        </m:ctrlPr>
                      </m:fPr>
                      <m:num>
                        <m:nary>
                          <m:naryPr>
                            <m:chr m:val="∑"/>
                            <m:ctrlPr>
                              <a:rPr lang="mr-IN" i="1">
                                <a:latin typeface="Cambria Math" panose="02040503050406030204" pitchFamily="18" charset="0"/>
                              </a:rPr>
                            </m:ctrlPr>
                          </m:naryPr>
                          <m:sub>
                            <m:r>
                              <a:rPr lang="mr-IN">
                                <a:latin typeface="Cambria Math" charset="0"/>
                              </a:rPr>
                              <m:t>𝑛</m:t>
                            </m:r>
                            <m:r>
                              <a:rPr lang="mr-IN">
                                <a:latin typeface="Cambria Math" charset="0"/>
                              </a:rPr>
                              <m:t>=1</m:t>
                            </m:r>
                          </m:sub>
                          <m:sup>
                            <m:r>
                              <a:rPr lang="en-US">
                                <a:latin typeface="Cambria Math" charset="0"/>
                              </a:rPr>
                              <m:t>𝑘</m:t>
                            </m:r>
                          </m:sup>
                          <m:e>
                            <m:r>
                              <a:rPr lang="en-US">
                                <a:latin typeface="Cambria Math" charset="0"/>
                              </a:rPr>
                              <m:t>(</m:t>
                            </m:r>
                            <m:r>
                              <a:rPr lang="en-US">
                                <a:latin typeface="Cambria Math" charset="0"/>
                              </a:rPr>
                              <m:t>𝑛𝑜𝑚𝑖𝑛𝑎𝑡𝑒𝑑</m:t>
                            </m:r>
                            <m:r>
                              <a:rPr lang="en-US">
                                <a:latin typeface="Cambria Math" charset="0"/>
                              </a:rPr>
                              <m:t>?</m:t>
                            </m:r>
                            <m:d>
                              <m:dPr>
                                <m:ctrlPr>
                                  <a:rPr lang="en-US" i="1">
                                    <a:latin typeface="Cambria Math" panose="02040503050406030204" pitchFamily="18" charset="0"/>
                                  </a:rPr>
                                </m:ctrlPr>
                              </m:dPr>
                              <m:e>
                                <m:r>
                                  <a:rPr lang="en-US">
                                    <a:latin typeface="Cambria Math" charset="0"/>
                                  </a:rPr>
                                  <m:t>𝑖</m:t>
                                </m:r>
                                <m:r>
                                  <a:rPr lang="en-US">
                                    <a:latin typeface="Cambria Math" charset="0"/>
                                  </a:rPr>
                                  <m:t>,</m:t>
                                </m:r>
                                <m:r>
                                  <a:rPr lang="en-US">
                                    <a:latin typeface="Cambria Math" charset="0"/>
                                  </a:rPr>
                                  <m:t>𝑗</m:t>
                                </m:r>
                              </m:e>
                            </m:d>
                            <m:r>
                              <a:rPr lang="en-US">
                                <a:latin typeface="Cambria Math" charset="0"/>
                              </a:rPr>
                              <m:t>∗</m:t>
                            </m:r>
                            <m:r>
                              <a:rPr lang="en-US">
                                <a:latin typeface="Cambria Math" charset="0"/>
                              </a:rPr>
                              <m:t>𝑞</m:t>
                            </m:r>
                            <m:r>
                              <a:rPr lang="en-US" b="0" i="1" baseline="-25000" smtClean="0">
                                <a:latin typeface="Cambria Math" charset="0"/>
                              </a:rPr>
                              <m:t>𝑛</m:t>
                            </m:r>
                          </m:e>
                        </m:nary>
                        <m:r>
                          <a:rPr lang="en-US">
                            <a:latin typeface="Cambria Math" charset="0"/>
                          </a:rPr>
                          <m:t>)</m:t>
                        </m:r>
                      </m:num>
                      <m:den>
                        <m:nary>
                          <m:naryPr>
                            <m:chr m:val="∑"/>
                            <m:ctrlPr>
                              <a:rPr lang="mr-IN" i="1">
                                <a:latin typeface="Cambria Math" panose="02040503050406030204" pitchFamily="18" charset="0"/>
                              </a:rPr>
                            </m:ctrlPr>
                          </m:naryPr>
                          <m:sub>
                            <m:r>
                              <a:rPr lang="mr-IN">
                                <a:latin typeface="Cambria Math" charset="0"/>
                              </a:rPr>
                              <m:t>𝑛</m:t>
                            </m:r>
                            <m:r>
                              <a:rPr lang="mr-IN">
                                <a:latin typeface="Cambria Math" charset="0"/>
                              </a:rPr>
                              <m:t>=1</m:t>
                            </m:r>
                          </m:sub>
                          <m:sup>
                            <m:r>
                              <a:rPr lang="en-US">
                                <a:latin typeface="Cambria Math" charset="0"/>
                              </a:rPr>
                              <m:t>𝑘</m:t>
                            </m:r>
                          </m:sup>
                          <m:e>
                            <m:r>
                              <a:rPr lang="en-US">
                                <a:latin typeface="Cambria Math" charset="0"/>
                              </a:rPr>
                              <m:t>(</m:t>
                            </m:r>
                            <m:r>
                              <a:rPr lang="en-US">
                                <a:latin typeface="Cambria Math" charset="0"/>
                              </a:rPr>
                              <m:t>𝑞</m:t>
                            </m:r>
                            <m:r>
                              <a:rPr lang="en-US" b="0" i="1" baseline="-25000" smtClean="0">
                                <a:latin typeface="Cambria Math" charset="0"/>
                              </a:rPr>
                              <m:t>𝑛</m:t>
                            </m:r>
                          </m:e>
                        </m:nary>
                        <m:r>
                          <a:rPr lang="en-US">
                            <a:latin typeface="Cambria Math" charset="0"/>
                          </a:rPr>
                          <m:t>)</m:t>
                        </m:r>
                      </m:den>
                    </m:f>
                  </m:oMath>
                </a14:m>
                <a:endParaRPr lang="en-US" b="0" dirty="0"/>
              </a:p>
              <a:p>
                <a:endParaRPr lang="en-US" dirty="0"/>
              </a:p>
              <a:p>
                <a:r>
                  <a:rPr lang="en-US" dirty="0"/>
                  <a:t>Where </a:t>
                </a:r>
                <a:r>
                  <a:rPr lang="en-US" dirty="0" err="1"/>
                  <a:t>q</a:t>
                </a:r>
                <a:r>
                  <a:rPr lang="en-US" baseline="-25000" dirty="0" err="1"/>
                  <a:t>n</a:t>
                </a:r>
                <a:r>
                  <a:rPr lang="en-US" dirty="0"/>
                  <a:t> is the weight for the question n. This value is obtained from a JSON file named </a:t>
                </a:r>
                <a:r>
                  <a:rPr lang="en-US" b="1" u="sng" dirty="0" err="1"/>
                  <a:t>connections.json</a:t>
                </a:r>
                <a:r>
                  <a:rPr lang="en-US" i="0" dirty="0"/>
                  <a:t>. The structure of the file can be seen below.</a:t>
                </a:r>
                <a:endParaRPr lang="en-US" b="0" i="0" u="sng" baseline="-250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371600" y="1548249"/>
                <a:ext cx="9601200" cy="3581400"/>
              </a:xfrm>
              <a:blipFill rotWithShape="0">
                <a:blip r:embed="rId2"/>
                <a:stretch>
                  <a:fillRect l="-571" t="-1533"/>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467" y="4506198"/>
            <a:ext cx="3166533" cy="2351802"/>
          </a:xfrm>
          <a:prstGeom prst="rect">
            <a:avLst/>
          </a:prstGeom>
        </p:spPr>
      </p:pic>
    </p:spTree>
    <p:extLst>
      <p:ext uri="{BB962C8B-B14F-4D97-AF65-F5344CB8AC3E}">
        <p14:creationId xmlns:p14="http://schemas.microsoft.com/office/powerpoint/2010/main" val="1835797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works with the connections</a:t>
            </a:r>
          </a:p>
        </p:txBody>
      </p:sp>
      <p:sp>
        <p:nvSpPr>
          <p:cNvPr id="3" name="Content Placeholder 2"/>
          <p:cNvSpPr>
            <a:spLocks noGrp="1"/>
          </p:cNvSpPr>
          <p:nvPr>
            <p:ph idx="1"/>
          </p:nvPr>
        </p:nvSpPr>
        <p:spPr/>
        <p:txBody>
          <a:bodyPr/>
          <a:lstStyle/>
          <a:p>
            <a:r>
              <a:rPr lang="en-US" dirty="0"/>
              <a:t>Verify the multiple possibilities of networks and verify which one is more representative of the real network.</a:t>
            </a:r>
          </a:p>
          <a:p>
            <a:r>
              <a:rPr lang="en-US" dirty="0"/>
              <a:t>Use different sets of questions to infer the network and verify the impact in the simulation results.</a:t>
            </a:r>
          </a:p>
          <a:p>
            <a:pPr lvl="1"/>
            <a:r>
              <a:rPr lang="en-US" dirty="0"/>
              <a:t>All questions</a:t>
            </a:r>
          </a:p>
          <a:p>
            <a:pPr lvl="1"/>
            <a:r>
              <a:rPr lang="en-US" dirty="0"/>
              <a:t>GEN questions</a:t>
            </a:r>
          </a:p>
          <a:p>
            <a:pPr lvl="1"/>
            <a:r>
              <a:rPr lang="en-US" dirty="0"/>
              <a:t>Only Friendship</a:t>
            </a:r>
          </a:p>
        </p:txBody>
      </p:sp>
    </p:spTree>
    <p:extLst>
      <p:ext uri="{BB962C8B-B14F-4D97-AF65-F5344CB8AC3E}">
        <p14:creationId xmlns:p14="http://schemas.microsoft.com/office/powerpoint/2010/main" val="143962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points</a:t>
            </a:r>
          </a:p>
        </p:txBody>
      </p:sp>
      <p:sp>
        <p:nvSpPr>
          <p:cNvPr id="3" name="Content Placeholder 2"/>
          <p:cNvSpPr>
            <a:spLocks noGrp="1"/>
          </p:cNvSpPr>
          <p:nvPr>
            <p:ph idx="1"/>
          </p:nvPr>
        </p:nvSpPr>
        <p:spPr/>
        <p:txBody>
          <a:bodyPr/>
          <a:lstStyle/>
          <a:p>
            <a:r>
              <a:rPr lang="en-US" dirty="0"/>
              <a:t>There are answers for 3 waves (1, 2 and 3) but not for the 4</a:t>
            </a:r>
            <a:r>
              <a:rPr lang="en-US" baseline="30000" dirty="0"/>
              <a:t>th</a:t>
            </a:r>
            <a:r>
              <a:rPr lang="en-US" dirty="0"/>
              <a:t> wave. Is this missing data expected?</a:t>
            </a:r>
          </a:p>
          <a:p>
            <a:r>
              <a:rPr lang="en-US" b="1" u="sng" dirty="0">
                <a:solidFill>
                  <a:srgbClr val="FF0000"/>
                </a:solidFill>
              </a:rPr>
              <a:t>How to build networks with a time dimension and a personal bias?</a:t>
            </a:r>
          </a:p>
          <a:p>
            <a:r>
              <a:rPr lang="en-US" dirty="0"/>
              <a:t>So far, all the nominations for all the waves are brought together.</a:t>
            </a:r>
          </a:p>
        </p:txBody>
      </p:sp>
    </p:spTree>
    <p:extLst>
      <p:ext uri="{BB962C8B-B14F-4D97-AF65-F5344CB8AC3E}">
        <p14:creationId xmlns:p14="http://schemas.microsoft.com/office/powerpoint/2010/main" val="1482322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Agents  Characteristics</a:t>
            </a:r>
          </a:p>
        </p:txBody>
      </p:sp>
      <p:sp>
        <p:nvSpPr>
          <p:cNvPr id="3" name="Text Placeholder 2"/>
          <p:cNvSpPr>
            <a:spLocks noGrp="1"/>
          </p:cNvSpPr>
          <p:nvPr>
            <p:ph type="body" idx="1"/>
          </p:nvPr>
        </p:nvSpPr>
        <p:spPr/>
        <p:txBody>
          <a:bodyPr/>
          <a:lstStyle/>
          <a:p>
            <a:r>
              <a:rPr lang="en-US" dirty="0"/>
              <a:t>How the information of the agents was included in the network</a:t>
            </a:r>
          </a:p>
        </p:txBody>
      </p:sp>
      <p:pic>
        <p:nvPicPr>
          <p:cNvPr id="5" name="Picture 4"/>
          <p:cNvPicPr>
            <a:picLocks noChangeAspect="1"/>
          </p:cNvPicPr>
          <p:nvPr/>
        </p:nvPicPr>
        <p:blipFill>
          <a:blip r:embed="rId2"/>
          <a:stretch>
            <a:fillRect/>
          </a:stretch>
        </p:blipFill>
        <p:spPr>
          <a:xfrm>
            <a:off x="4219614" y="1159933"/>
            <a:ext cx="3561253" cy="2417462"/>
          </a:xfrm>
          <a:prstGeom prst="rect">
            <a:avLst/>
          </a:prstGeom>
        </p:spPr>
      </p:pic>
    </p:spTree>
    <p:extLst>
      <p:ext uri="{BB962C8B-B14F-4D97-AF65-F5344CB8AC3E}">
        <p14:creationId xmlns:p14="http://schemas.microsoft.com/office/powerpoint/2010/main" val="391586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Physical Activity (PA)</a:t>
            </a:r>
          </a:p>
        </p:txBody>
      </p:sp>
      <p:sp>
        <p:nvSpPr>
          <p:cNvPr id="3" name="Content Placeholder 2"/>
          <p:cNvSpPr>
            <a:spLocks noGrp="1"/>
          </p:cNvSpPr>
          <p:nvPr>
            <p:ph idx="1"/>
          </p:nvPr>
        </p:nvSpPr>
        <p:spPr/>
        <p:txBody>
          <a:bodyPr>
            <a:normAutofit fontScale="92500" lnSpcReduction="10000"/>
          </a:bodyPr>
          <a:lstStyle/>
          <a:p>
            <a:r>
              <a:rPr lang="en-US" dirty="0"/>
              <a:t>The Physical Activities were measured in number of steps and minutes of moderate to vigorous activity (MVPA).</a:t>
            </a:r>
          </a:p>
          <a:p>
            <a:r>
              <a:rPr lang="en-US" dirty="0"/>
              <a:t>The file contains the numbers for the steps, MVPA and the imputed version of them. The imputed version was used.</a:t>
            </a:r>
          </a:p>
          <a:p>
            <a:r>
              <a:rPr lang="en-US" dirty="0"/>
              <a:t>The </a:t>
            </a:r>
            <a:r>
              <a:rPr lang="en-US" dirty="0" err="1"/>
              <a:t>fitbit</a:t>
            </a:r>
            <a:r>
              <a:rPr lang="en-US" dirty="0"/>
              <a:t> information provides the start and finish dates for each wave  (4765 data points)</a:t>
            </a:r>
          </a:p>
          <a:p>
            <a:r>
              <a:rPr lang="en-US" dirty="0"/>
              <a:t>5 data points per kid per wave.</a:t>
            </a:r>
          </a:p>
          <a:p>
            <a:pPr lvl="1"/>
            <a:r>
              <a:rPr lang="en-US" dirty="0"/>
              <a:t>W1: 2016-01-27 to 2016-02-02</a:t>
            </a:r>
          </a:p>
          <a:p>
            <a:pPr lvl="1"/>
            <a:r>
              <a:rPr lang="en-US" dirty="0"/>
              <a:t>W2: 2016-03-30 to 2016-04-05</a:t>
            </a:r>
          </a:p>
          <a:p>
            <a:pPr lvl="1"/>
            <a:r>
              <a:rPr lang="en-US" dirty="0"/>
              <a:t>W3: 2016-06-02 to 2016-06-08 </a:t>
            </a:r>
          </a:p>
          <a:p>
            <a:pPr lvl="1"/>
            <a:r>
              <a:rPr lang="en-US" dirty="0"/>
              <a:t>W4: 2017-02-14 to 2017-02-20</a:t>
            </a:r>
          </a:p>
        </p:txBody>
      </p:sp>
      <p:pic>
        <p:nvPicPr>
          <p:cNvPr id="4" name="Picture 3"/>
          <p:cNvPicPr>
            <a:picLocks noChangeAspect="1"/>
          </p:cNvPicPr>
          <p:nvPr/>
        </p:nvPicPr>
        <p:blipFill>
          <a:blip r:embed="rId2"/>
          <a:stretch>
            <a:fillRect/>
          </a:stretch>
        </p:blipFill>
        <p:spPr>
          <a:xfrm>
            <a:off x="10380134" y="0"/>
            <a:ext cx="1811866" cy="1811866"/>
          </a:xfrm>
          <a:prstGeom prst="rect">
            <a:avLst/>
          </a:prstGeom>
        </p:spPr>
      </p:pic>
    </p:spTree>
    <p:extLst>
      <p:ext uri="{BB962C8B-B14F-4D97-AF65-F5344CB8AC3E}">
        <p14:creationId xmlns:p14="http://schemas.microsoft.com/office/powerpoint/2010/main" val="1492628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 Steps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71600" y="1766049"/>
                <a:ext cx="6443133" cy="3581400"/>
              </a:xfrm>
            </p:spPr>
            <p:txBody>
              <a:bodyPr/>
              <a:lstStyle/>
              <a:p>
                <a:r>
                  <a:rPr lang="en-US" dirty="0"/>
                  <a:t>The current model uses the number of steps as a measurement for the PA.</a:t>
                </a:r>
              </a:p>
              <a:p>
                <a:r>
                  <a:rPr lang="en-US" dirty="0"/>
                  <a:t>We assume that:</a:t>
                </a:r>
              </a:p>
              <a:p>
                <a:pPr lvl="1"/>
                <a:r>
                  <a:rPr lang="en-US" dirty="0"/>
                  <a:t>10.000 steps is an average measurement for sedentary kids</a:t>
                </a:r>
              </a:p>
              <a:p>
                <a:pPr lvl="1"/>
                <a:r>
                  <a:rPr lang="en-US" dirty="0"/>
                  <a:t>1.53 is the value for average sedentary people in the original model (Page 4 of </a:t>
                </a:r>
                <a:r>
                  <a:rPr lang="en-US" dirty="0" err="1"/>
                  <a:t>Giabbaneli</a:t>
                </a:r>
                <a:r>
                  <a:rPr lang="en-US" dirty="0"/>
                  <a:t>)</a:t>
                </a:r>
              </a:p>
              <a:p>
                <a:r>
                  <a:rPr lang="en-US" dirty="0"/>
                  <a:t>So the # of steps is multiplied by </a:t>
                </a:r>
                <a14:m>
                  <m:oMath xmlns:m="http://schemas.openxmlformats.org/officeDocument/2006/math">
                    <m:f>
                      <m:fPr>
                        <m:ctrlPr>
                          <a:rPr lang="mr-IN" i="1" smtClean="0">
                            <a:latin typeface="Cambria Math" panose="02040503050406030204" pitchFamily="18" charset="0"/>
                          </a:rPr>
                        </m:ctrlPr>
                      </m:fPr>
                      <m:num>
                        <m:r>
                          <a:rPr lang="en-US" b="0" i="1" smtClean="0">
                            <a:latin typeface="Cambria Math" charset="0"/>
                          </a:rPr>
                          <m:t>1.53</m:t>
                        </m:r>
                      </m:num>
                      <m:den>
                        <m:r>
                          <a:rPr lang="en-US" b="0" i="1" smtClean="0">
                            <a:latin typeface="Cambria Math" charset="0"/>
                          </a:rPr>
                          <m:t>10.000</m:t>
                        </m:r>
                      </m:den>
                    </m:f>
                  </m:oMath>
                </a14:m>
                <a:r>
                  <a:rPr lang="en-US" dirty="0"/>
                  <a:t> to get the normalized value for the model.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71600" y="1766049"/>
                <a:ext cx="6443133" cy="3581400"/>
              </a:xfrm>
              <a:blipFill rotWithShape="0">
                <a:blip r:embed="rId2"/>
                <a:stretch>
                  <a:fillRect l="-851" t="-1533"/>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4733" y="2046198"/>
            <a:ext cx="4377267" cy="3021101"/>
          </a:xfrm>
          <a:prstGeom prst="rect">
            <a:avLst/>
          </a:prstGeom>
        </p:spPr>
      </p:pic>
    </p:spTree>
    <p:extLst>
      <p:ext uri="{BB962C8B-B14F-4D97-AF65-F5344CB8AC3E}">
        <p14:creationId xmlns:p14="http://schemas.microsoft.com/office/powerpoint/2010/main" val="852596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 distribution</a:t>
            </a:r>
          </a:p>
        </p:txBody>
      </p:sp>
      <p:pic>
        <p:nvPicPr>
          <p:cNvPr id="4" name="Content Placeholder 3"/>
          <p:cNvPicPr>
            <a:picLocks noGrp="1" noChangeAspect="1"/>
          </p:cNvPicPr>
          <p:nvPr>
            <p:ph idx="1"/>
          </p:nvPr>
        </p:nvPicPr>
        <p:blipFill>
          <a:blip r:embed="rId2"/>
          <a:stretch>
            <a:fillRect/>
          </a:stretch>
        </p:blipFill>
        <p:spPr>
          <a:xfrm>
            <a:off x="3206149" y="1517575"/>
            <a:ext cx="6259584" cy="4934025"/>
          </a:xfrm>
          <a:prstGeom prst="rect">
            <a:avLst/>
          </a:prstGeom>
        </p:spPr>
      </p:pic>
    </p:spTree>
    <p:extLst>
      <p:ext uri="{BB962C8B-B14F-4D97-AF65-F5344CB8AC3E}">
        <p14:creationId xmlns:p14="http://schemas.microsoft.com/office/powerpoint/2010/main" val="795252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points (PA)</a:t>
            </a:r>
          </a:p>
        </p:txBody>
      </p:sp>
      <p:sp>
        <p:nvSpPr>
          <p:cNvPr id="3" name="Content Placeholder 2"/>
          <p:cNvSpPr>
            <a:spLocks noGrp="1"/>
          </p:cNvSpPr>
          <p:nvPr>
            <p:ph idx="1"/>
          </p:nvPr>
        </p:nvSpPr>
        <p:spPr/>
        <p:txBody>
          <a:bodyPr/>
          <a:lstStyle/>
          <a:p>
            <a:r>
              <a:rPr lang="en-US" u="sng" dirty="0">
                <a:solidFill>
                  <a:srgbClr val="FF0000"/>
                </a:solidFill>
              </a:rPr>
              <a:t>I’ve noticed that some kids have different dates for their PA calculation. How does it work?</a:t>
            </a:r>
          </a:p>
          <a:p>
            <a:r>
              <a:rPr lang="en-US" dirty="0"/>
              <a:t>Steps or MVPA?</a:t>
            </a:r>
          </a:p>
          <a:p>
            <a:r>
              <a:rPr lang="en-US" dirty="0"/>
              <a:t>How to calibrate the level of sedentary kids?</a:t>
            </a:r>
          </a:p>
        </p:txBody>
      </p:sp>
    </p:spTree>
    <p:extLst>
      <p:ext uri="{BB962C8B-B14F-4D97-AF65-F5344CB8AC3E}">
        <p14:creationId xmlns:p14="http://schemas.microsoft.com/office/powerpoint/2010/main" val="208377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Age, gender</a:t>
            </a:r>
          </a:p>
        </p:txBody>
      </p:sp>
      <p:sp>
        <p:nvSpPr>
          <p:cNvPr id="3" name="Content Placeholder 2"/>
          <p:cNvSpPr>
            <a:spLocks noGrp="1"/>
          </p:cNvSpPr>
          <p:nvPr>
            <p:ph idx="1"/>
          </p:nvPr>
        </p:nvSpPr>
        <p:spPr/>
        <p:txBody>
          <a:bodyPr/>
          <a:lstStyle/>
          <a:p>
            <a:r>
              <a:rPr lang="en-US" dirty="0"/>
              <a:t>Age is measured in all the waves, but it is not changing for participant 643, for instance. Is it updated or not?</a:t>
            </a:r>
          </a:p>
        </p:txBody>
      </p:sp>
      <p:pic>
        <p:nvPicPr>
          <p:cNvPr id="4" name="Picture 3"/>
          <p:cNvPicPr>
            <a:picLocks noChangeAspect="1"/>
          </p:cNvPicPr>
          <p:nvPr/>
        </p:nvPicPr>
        <p:blipFill>
          <a:blip r:embed="rId2"/>
          <a:stretch>
            <a:fillRect/>
          </a:stretch>
        </p:blipFill>
        <p:spPr>
          <a:xfrm>
            <a:off x="10380134" y="0"/>
            <a:ext cx="1811866" cy="1811866"/>
          </a:xfrm>
          <a:prstGeom prst="rect">
            <a:avLst/>
          </a:prstGeom>
        </p:spPr>
      </p:pic>
    </p:spTree>
    <p:extLst>
      <p:ext uri="{BB962C8B-B14F-4D97-AF65-F5344CB8AC3E}">
        <p14:creationId xmlns:p14="http://schemas.microsoft.com/office/powerpoint/2010/main" val="511068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Discussions</a:t>
            </a:r>
          </a:p>
        </p:txBody>
      </p:sp>
      <p:sp>
        <p:nvSpPr>
          <p:cNvPr id="3" name="Content Placeholder 2"/>
          <p:cNvSpPr>
            <a:spLocks noGrp="1"/>
          </p:cNvSpPr>
          <p:nvPr>
            <p:ph idx="1"/>
          </p:nvPr>
        </p:nvSpPr>
        <p:spPr/>
        <p:txBody>
          <a:bodyPr/>
          <a:lstStyle/>
          <a:p>
            <a:r>
              <a:rPr lang="en-US" dirty="0"/>
              <a:t>30/01</a:t>
            </a:r>
          </a:p>
          <a:p>
            <a:pPr lvl="1"/>
            <a:r>
              <a:rPr lang="en-US" dirty="0"/>
              <a:t>Thabo &amp; Crystal are going to send me a paper to calculate the environment based on the data sent before.</a:t>
            </a:r>
          </a:p>
          <a:p>
            <a:pPr lvl="1"/>
            <a:r>
              <a:rPr lang="en-US" dirty="0"/>
              <a:t>BMI table was sent by Crystal on 6/2</a:t>
            </a:r>
          </a:p>
        </p:txBody>
      </p:sp>
    </p:spTree>
    <p:extLst>
      <p:ext uri="{BB962C8B-B14F-4D97-AF65-F5344CB8AC3E}">
        <p14:creationId xmlns:p14="http://schemas.microsoft.com/office/powerpoint/2010/main" val="183457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information</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 y="0"/>
            <a:ext cx="4241800" cy="3181350"/>
          </a:xfrm>
          <a:prstGeom prst="rect">
            <a:avLst/>
          </a:prstGeom>
        </p:spPr>
      </p:pic>
    </p:spTree>
    <p:extLst>
      <p:ext uri="{BB962C8B-B14F-4D97-AF65-F5344CB8AC3E}">
        <p14:creationId xmlns:p14="http://schemas.microsoft.com/office/powerpoint/2010/main" val="1737536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Class</a:t>
            </a:r>
          </a:p>
        </p:txBody>
      </p:sp>
      <p:sp>
        <p:nvSpPr>
          <p:cNvPr id="3" name="Content Placeholder 2"/>
          <p:cNvSpPr>
            <a:spLocks noGrp="1"/>
          </p:cNvSpPr>
          <p:nvPr>
            <p:ph idx="1"/>
          </p:nvPr>
        </p:nvSpPr>
        <p:spPr/>
        <p:txBody>
          <a:bodyPr/>
          <a:lstStyle/>
          <a:p>
            <a:r>
              <a:rPr lang="en-US" dirty="0"/>
              <a:t>The class can be the same or change from Y1 to Y2, according to the </a:t>
            </a:r>
            <a:r>
              <a:rPr lang="en-US" dirty="0" err="1"/>
              <a:t>pp.csv</a:t>
            </a:r>
            <a:r>
              <a:rPr lang="en-US" dirty="0"/>
              <a:t> file.</a:t>
            </a:r>
          </a:p>
          <a:p>
            <a:pPr lvl="1"/>
            <a:r>
              <a:rPr lang="en-US" dirty="0"/>
              <a:t>Invert the logic</a:t>
            </a:r>
          </a:p>
          <a:p>
            <a:r>
              <a:rPr lang="en-US" strike="sngStrike" dirty="0"/>
              <a:t>I took the classes from Y2 as the starting point.</a:t>
            </a:r>
          </a:p>
          <a:p>
            <a:endParaRPr lang="en-US" dirty="0"/>
          </a:p>
        </p:txBody>
      </p:sp>
      <p:pic>
        <p:nvPicPr>
          <p:cNvPr id="4" name="Picture 3"/>
          <p:cNvPicPr>
            <a:picLocks noChangeAspect="1"/>
          </p:cNvPicPr>
          <p:nvPr/>
        </p:nvPicPr>
        <p:blipFill>
          <a:blip r:embed="rId3"/>
          <a:stretch>
            <a:fillRect/>
          </a:stretch>
        </p:blipFill>
        <p:spPr>
          <a:xfrm>
            <a:off x="10380134" y="0"/>
            <a:ext cx="1811866" cy="1811866"/>
          </a:xfrm>
          <a:prstGeom prst="rect">
            <a:avLst/>
          </a:prstGeom>
        </p:spPr>
      </p:pic>
    </p:spTree>
    <p:extLst>
      <p:ext uri="{BB962C8B-B14F-4D97-AF65-F5344CB8AC3E}">
        <p14:creationId xmlns:p14="http://schemas.microsoft.com/office/powerpoint/2010/main" val="1491335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points (Class)</a:t>
            </a:r>
          </a:p>
        </p:txBody>
      </p:sp>
      <p:sp>
        <p:nvSpPr>
          <p:cNvPr id="3" name="Content Placeholder 2"/>
          <p:cNvSpPr>
            <a:spLocks noGrp="1"/>
          </p:cNvSpPr>
          <p:nvPr>
            <p:ph idx="1"/>
          </p:nvPr>
        </p:nvSpPr>
        <p:spPr/>
        <p:txBody>
          <a:bodyPr/>
          <a:lstStyle/>
          <a:p>
            <a:r>
              <a:rPr lang="en-US" dirty="0"/>
              <a:t>Shall we consider the Y2 as the original point, as it is the most recent information? Or shall we consider Y1, as the changes might have dropped up some kids from the experiment?</a:t>
            </a:r>
          </a:p>
          <a:p>
            <a:r>
              <a:rPr lang="en-US" dirty="0"/>
              <a:t>From the classes selected, only two kids with missing data on Y2 belong to class 71.</a:t>
            </a:r>
          </a:p>
          <a:p>
            <a:endParaRPr lang="en-US" dirty="0"/>
          </a:p>
        </p:txBody>
      </p:sp>
    </p:spTree>
    <p:extLst>
      <p:ext uri="{BB962C8B-B14F-4D97-AF65-F5344CB8AC3E}">
        <p14:creationId xmlns:p14="http://schemas.microsoft.com/office/powerpoint/2010/main" val="1433881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Environment</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0380134" y="0"/>
            <a:ext cx="1811866" cy="1811866"/>
          </a:xfrm>
          <a:prstGeom prst="rect">
            <a:avLst/>
          </a:prstGeom>
        </p:spPr>
      </p:pic>
    </p:spTree>
    <p:extLst>
      <p:ext uri="{BB962C8B-B14F-4D97-AF65-F5344CB8AC3E}">
        <p14:creationId xmlns:p14="http://schemas.microsoft.com/office/powerpoint/2010/main" val="118474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Original Model</a:t>
            </a:r>
          </a:p>
        </p:txBody>
      </p:sp>
      <p:sp>
        <p:nvSpPr>
          <p:cNvPr id="3" name="Text Placeholder 2"/>
          <p:cNvSpPr>
            <a:spLocks noGrp="1"/>
          </p:cNvSpPr>
          <p:nvPr>
            <p:ph type="body" idx="1"/>
          </p:nvPr>
        </p:nvSpPr>
        <p:spPr/>
        <p:txBody>
          <a:bodyPr/>
          <a:lstStyle/>
          <a:p>
            <a:r>
              <a:rPr lang="en-US" dirty="0"/>
              <a:t>Model presented by </a:t>
            </a:r>
            <a:r>
              <a:rPr lang="en-US" dirty="0" err="1"/>
              <a:t>Beheshti</a:t>
            </a:r>
            <a:r>
              <a:rPr lang="en-US" dirty="0"/>
              <a:t> et al. 2017</a:t>
            </a:r>
          </a:p>
        </p:txBody>
      </p:sp>
    </p:spTree>
    <p:extLst>
      <p:ext uri="{BB962C8B-B14F-4D97-AF65-F5344CB8AC3E}">
        <p14:creationId xmlns:p14="http://schemas.microsoft.com/office/powerpoint/2010/main" val="969744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ABM structure</a:t>
            </a:r>
          </a:p>
        </p:txBody>
      </p:sp>
      <p:sp>
        <p:nvSpPr>
          <p:cNvPr id="3" name="Content Placeholder 2"/>
          <p:cNvSpPr>
            <a:spLocks noGrp="1"/>
          </p:cNvSpPr>
          <p:nvPr>
            <p:ph idx="1"/>
          </p:nvPr>
        </p:nvSpPr>
        <p:spPr/>
        <p:txBody>
          <a:bodyPr/>
          <a:lstStyle/>
          <a:p>
            <a:r>
              <a:rPr lang="en-US" dirty="0"/>
              <a:t>The model assumes that the following factors determine diffusion intervention effects throughout a population:</a:t>
            </a:r>
          </a:p>
          <a:p>
            <a:pPr lvl="1"/>
            <a:r>
              <a:rPr lang="en-US" dirty="0"/>
              <a:t>Personal characteristics of the actors;</a:t>
            </a:r>
          </a:p>
          <a:p>
            <a:pPr lvl="1"/>
            <a:r>
              <a:rPr lang="en-US" dirty="0"/>
              <a:t>Social network ties and social influence;</a:t>
            </a:r>
          </a:p>
          <a:p>
            <a:pPr lvl="1"/>
            <a:r>
              <a:rPr lang="en-US" dirty="0"/>
              <a:t>The role of environmental factors.</a:t>
            </a:r>
          </a:p>
        </p:txBody>
      </p:sp>
    </p:spTree>
    <p:extLst>
      <p:ext uri="{BB962C8B-B14F-4D97-AF65-F5344CB8AC3E}">
        <p14:creationId xmlns:p14="http://schemas.microsoft.com/office/powerpoint/2010/main" val="453013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of interventions</a:t>
            </a:r>
          </a:p>
        </p:txBody>
      </p:sp>
      <p:sp>
        <p:nvSpPr>
          <p:cNvPr id="3" name="Content Placeholder 2"/>
          <p:cNvSpPr>
            <a:spLocks noGrp="1"/>
          </p:cNvSpPr>
          <p:nvPr>
            <p:ph idx="1"/>
          </p:nvPr>
        </p:nvSpPr>
        <p:spPr/>
        <p:txBody>
          <a:bodyPr/>
          <a:lstStyle/>
          <a:p>
            <a:r>
              <a:rPr lang="en-US" dirty="0"/>
              <a:t>15% of reduction in total kcals of consumption</a:t>
            </a:r>
          </a:p>
          <a:p>
            <a:r>
              <a:rPr lang="en-US" dirty="0"/>
              <a:t>17% of physical activity increase.</a:t>
            </a:r>
          </a:p>
        </p:txBody>
      </p:sp>
    </p:spTree>
    <p:extLst>
      <p:ext uri="{BB962C8B-B14F-4D97-AF65-F5344CB8AC3E}">
        <p14:creationId xmlns:p14="http://schemas.microsoft.com/office/powerpoint/2010/main" val="27464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diffusion model</a:t>
            </a:r>
          </a:p>
        </p:txBody>
      </p:sp>
      <p:sp>
        <p:nvSpPr>
          <p:cNvPr id="3" name="Content Placeholder 2"/>
          <p:cNvSpPr>
            <a:spLocks noGrp="1"/>
          </p:cNvSpPr>
          <p:nvPr>
            <p:ph idx="1"/>
          </p:nvPr>
        </p:nvSpPr>
        <p:spPr>
          <a:xfrm>
            <a:off x="1371599" y="1930997"/>
            <a:ext cx="9601200" cy="3581400"/>
          </a:xfrm>
        </p:spPr>
        <p:txBody>
          <a:bodyPr/>
          <a:lstStyle/>
          <a:p>
            <a:r>
              <a:rPr lang="en-US" dirty="0"/>
              <a:t>“</a:t>
            </a:r>
            <a:r>
              <a:rPr lang="mr-IN" dirty="0"/>
              <a:t>…</a:t>
            </a:r>
            <a:r>
              <a:rPr lang="en-US" dirty="0"/>
              <a:t> the social diffusion dynamics that are assumed for the propagations of behavior change and obesity in a social network.”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1588" y="2976177"/>
            <a:ext cx="4779981" cy="337621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211" y="3153282"/>
            <a:ext cx="5839989" cy="3022003"/>
          </a:xfrm>
          <a:prstGeom prst="rect">
            <a:avLst/>
          </a:prstGeom>
        </p:spPr>
      </p:pic>
    </p:spTree>
    <p:extLst>
      <p:ext uri="{BB962C8B-B14F-4D97-AF65-F5344CB8AC3E}">
        <p14:creationId xmlns:p14="http://schemas.microsoft.com/office/powerpoint/2010/main" val="324781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model</a:t>
            </a:r>
          </a:p>
        </p:txBody>
      </p:sp>
      <p:sp>
        <p:nvSpPr>
          <p:cNvPr id="3" name="Content Placeholder 2"/>
          <p:cNvSpPr>
            <a:spLocks noGrp="1"/>
          </p:cNvSpPr>
          <p:nvPr>
            <p:ph idx="1"/>
          </p:nvPr>
        </p:nvSpPr>
        <p:spPr>
          <a:xfrm>
            <a:off x="1371600" y="1428750"/>
            <a:ext cx="9601200" cy="5176445"/>
          </a:xfrm>
        </p:spPr>
        <p:txBody>
          <a:bodyPr>
            <a:normAutofit lnSpcReduction="10000"/>
          </a:bodyPr>
          <a:lstStyle/>
          <a:p>
            <a:r>
              <a:rPr lang="en-US" dirty="0"/>
              <a:t>The difference between energy intake (EI) and energy expenditure (EE) define the energy imbalance (EIB) and determines the body weight changes over time.</a:t>
            </a:r>
          </a:p>
          <a:p>
            <a:r>
              <a:rPr lang="en-US" dirty="0"/>
              <a:t>A fixed energy of 32.2 MJ/Kg is used for energy surplus turning to body-weight</a:t>
            </a:r>
          </a:p>
          <a:p>
            <a:pPr lvl="1"/>
            <a:r>
              <a:rPr lang="en-US" dirty="0"/>
              <a:t>A person gains 1kg for every extra 32.3MJ</a:t>
            </a:r>
          </a:p>
          <a:p>
            <a:r>
              <a:rPr lang="en-US" dirty="0"/>
              <a:t>BMI is calculated assuming the height is fixed.</a:t>
            </a:r>
          </a:p>
          <a:p>
            <a:endParaRPr lang="en-US" dirty="0"/>
          </a:p>
          <a:p>
            <a:r>
              <a:rPr lang="en-US" b="1" dirty="0"/>
              <a:t>ORIGINAL MODEL</a:t>
            </a:r>
          </a:p>
          <a:p>
            <a:r>
              <a:rPr lang="en-US" dirty="0"/>
              <a:t>SNI (social network influence) is based on the agents’ friends physical activity and energy intake.</a:t>
            </a:r>
          </a:p>
          <a:p>
            <a:r>
              <a:rPr lang="en-US" dirty="0"/>
              <a:t>ENV (environment) is a fixed value distributed randomly.</a:t>
            </a:r>
          </a:p>
          <a:p>
            <a:r>
              <a:rPr lang="en-US" dirty="0"/>
              <a:t>SNI and ENV are combined and compared to a threshold (fixed to all agents)</a:t>
            </a:r>
          </a:p>
          <a:p>
            <a:pPr lvl="1"/>
            <a:r>
              <a:rPr lang="en-US" dirty="0"/>
              <a:t>If the combination is greater than the threshold: agent changes EI or PA (accordingly)</a:t>
            </a:r>
          </a:p>
          <a:p>
            <a:pPr lvl="1"/>
            <a:r>
              <a:rPr lang="en-US" dirty="0"/>
              <a:t>If the combination is lower than the threshold: no changes.</a:t>
            </a:r>
          </a:p>
        </p:txBody>
      </p:sp>
    </p:spTree>
    <p:extLst>
      <p:ext uri="{BB962C8B-B14F-4D97-AF65-F5344CB8AC3E}">
        <p14:creationId xmlns:p14="http://schemas.microsoft.com/office/powerpoint/2010/main" val="878243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Modifications in the model</a:t>
            </a:r>
          </a:p>
        </p:txBody>
      </p:sp>
      <p:sp>
        <p:nvSpPr>
          <p:cNvPr id="3" name="Content Placeholder 2"/>
          <p:cNvSpPr>
            <a:spLocks noGrp="1"/>
          </p:cNvSpPr>
          <p:nvPr>
            <p:ph idx="1"/>
          </p:nvPr>
        </p:nvSpPr>
        <p:spPr>
          <a:xfrm>
            <a:off x="1371600" y="1785769"/>
            <a:ext cx="9601200" cy="4819425"/>
          </a:xfrm>
        </p:spPr>
        <p:txBody>
          <a:bodyPr>
            <a:normAutofit fontScale="92500" lnSpcReduction="10000"/>
          </a:bodyPr>
          <a:lstStyle/>
          <a:p>
            <a:r>
              <a:rPr lang="en-US" dirty="0"/>
              <a:t>Low and high threshold</a:t>
            </a:r>
          </a:p>
          <a:p>
            <a:pPr lvl="1"/>
            <a:r>
              <a:rPr lang="en-US" dirty="0"/>
              <a:t>If the combined influence is smaller than the low threshold for EI, agent will decrease EI.</a:t>
            </a:r>
          </a:p>
          <a:p>
            <a:pPr lvl="1"/>
            <a:r>
              <a:rPr lang="en-US" dirty="0"/>
              <a:t>If the combined influence is larger than the high threshold for EI, agent will increase EI.</a:t>
            </a:r>
          </a:p>
          <a:p>
            <a:pPr lvl="1"/>
            <a:endParaRPr lang="en-US" dirty="0"/>
          </a:p>
          <a:p>
            <a:pPr lvl="1"/>
            <a:r>
              <a:rPr lang="en-US" dirty="0"/>
              <a:t>If the combined influence is smaller than the low threshold for PA, agent will decrease PA.</a:t>
            </a:r>
          </a:p>
          <a:p>
            <a:pPr lvl="1"/>
            <a:r>
              <a:rPr lang="en-US" dirty="0"/>
              <a:t>If the combined influence is larger than the high threshold for PA, agent will increase PA.</a:t>
            </a:r>
          </a:p>
          <a:p>
            <a:pPr lvl="1"/>
            <a:endParaRPr lang="en-US" dirty="0"/>
          </a:p>
          <a:p>
            <a:r>
              <a:rPr lang="en-US" dirty="0"/>
              <a:t>ENV is different for every node.</a:t>
            </a:r>
          </a:p>
          <a:p>
            <a:pPr lvl="1"/>
            <a:r>
              <a:rPr lang="en-US" dirty="0"/>
              <a:t>Lower values = healthier environments</a:t>
            </a:r>
          </a:p>
          <a:p>
            <a:pPr lvl="1"/>
            <a:r>
              <a:rPr lang="en-US" dirty="0"/>
              <a:t>Values ranging from 0.93 to 1.02.</a:t>
            </a:r>
          </a:p>
          <a:p>
            <a:pPr lvl="1"/>
            <a:endParaRPr lang="en-US" dirty="0"/>
          </a:p>
          <a:p>
            <a:r>
              <a:rPr lang="en-US" dirty="0"/>
              <a:t>Changes in the calculation of the energy surplus/deficit to weight change</a:t>
            </a:r>
          </a:p>
          <a:p>
            <a:pPr lvl="1"/>
            <a:r>
              <a:rPr lang="en-US" b="1" dirty="0">
                <a:solidFill>
                  <a:srgbClr val="FF0000"/>
                </a:solidFill>
              </a:rPr>
              <a:t>Couldn’t find this formula in the code</a:t>
            </a:r>
            <a:r>
              <a:rPr lang="mr-IN" b="1" dirty="0">
                <a:solidFill>
                  <a:srgbClr val="FF0000"/>
                </a:solidFill>
              </a:rPr>
              <a:t>…</a:t>
            </a:r>
            <a:endParaRPr lang="en-US" b="1" dirty="0">
              <a:solidFill>
                <a:srgbClr val="FF0000"/>
              </a:solidFill>
            </a:endParaRPr>
          </a:p>
          <a:p>
            <a:pPr lvl="1"/>
            <a:endParaRPr lang="en-US" dirty="0"/>
          </a:p>
        </p:txBody>
      </p:sp>
    </p:spTree>
    <p:extLst>
      <p:ext uri="{BB962C8B-B14F-4D97-AF65-F5344CB8AC3E}">
        <p14:creationId xmlns:p14="http://schemas.microsoft.com/office/powerpoint/2010/main" val="17360478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a:t>
            </a:r>
          </a:p>
        </p:txBody>
      </p:sp>
      <p:sp>
        <p:nvSpPr>
          <p:cNvPr id="3" name="Content Placeholder 2"/>
          <p:cNvSpPr>
            <a:spLocks noGrp="1"/>
          </p:cNvSpPr>
          <p:nvPr>
            <p:ph idx="1"/>
          </p:nvPr>
        </p:nvSpPr>
        <p:spPr/>
        <p:txBody>
          <a:bodyPr/>
          <a:lstStyle/>
          <a:p>
            <a:r>
              <a:rPr lang="en-US" dirty="0"/>
              <a:t>Built using  power law degree distribution and </a:t>
            </a:r>
            <a:r>
              <a:rPr lang="en-US" dirty="0" err="1"/>
              <a:t>homophily</a:t>
            </a:r>
            <a:r>
              <a:rPr lang="en-US" dirty="0"/>
              <a:t> properties.</a:t>
            </a:r>
          </a:p>
        </p:txBody>
      </p:sp>
    </p:spTree>
    <p:extLst>
      <p:ext uri="{BB962C8B-B14F-4D97-AF65-F5344CB8AC3E}">
        <p14:creationId xmlns:p14="http://schemas.microsoft.com/office/powerpoint/2010/main" val="1738845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I </a:t>
            </a:r>
            <a:r>
              <a:rPr lang="mr-IN" dirty="0"/>
              <a:t>–</a:t>
            </a:r>
            <a:r>
              <a:rPr lang="en-US" dirty="0"/>
              <a:t> </a:t>
            </a:r>
            <a:r>
              <a:rPr lang="en-US" dirty="0" err="1"/>
              <a:t>MyMovez</a:t>
            </a:r>
            <a:r>
              <a:rPr lang="en-US" dirty="0"/>
              <a:t> project</a:t>
            </a:r>
          </a:p>
        </p:txBody>
      </p:sp>
      <p:sp>
        <p:nvSpPr>
          <p:cNvPr id="3" name="Content Placeholder 2"/>
          <p:cNvSpPr>
            <a:spLocks noGrp="1"/>
          </p:cNvSpPr>
          <p:nvPr>
            <p:ph idx="1"/>
          </p:nvPr>
        </p:nvSpPr>
        <p:spPr/>
        <p:txBody>
          <a:bodyPr>
            <a:normAutofit fontScale="92500" lnSpcReduction="20000"/>
          </a:bodyPr>
          <a:lstStyle/>
          <a:p>
            <a:r>
              <a:rPr lang="en-US" dirty="0"/>
              <a:t>N = 953</a:t>
            </a:r>
          </a:p>
          <a:p>
            <a:r>
              <a:rPr lang="en-US" dirty="0"/>
              <a:t>Two cohorts</a:t>
            </a:r>
          </a:p>
          <a:p>
            <a:pPr lvl="1"/>
            <a:r>
              <a:rPr lang="en-US" dirty="0"/>
              <a:t>8-12 y/o</a:t>
            </a:r>
          </a:p>
          <a:p>
            <a:pPr lvl="1"/>
            <a:r>
              <a:rPr lang="en-US" dirty="0"/>
              <a:t>12-15 y/o</a:t>
            </a:r>
          </a:p>
          <a:p>
            <a:r>
              <a:rPr lang="en-US" dirty="0"/>
              <a:t>21 primary and secondary schools in the NL</a:t>
            </a:r>
          </a:p>
          <a:p>
            <a:r>
              <a:rPr lang="en-US" dirty="0"/>
              <a:t>Five (5) waves from 2016-2018</a:t>
            </a:r>
          </a:p>
          <a:p>
            <a:pPr lvl="1"/>
            <a:r>
              <a:rPr lang="en-US" dirty="0"/>
              <a:t>W1: 02/2016</a:t>
            </a:r>
          </a:p>
          <a:p>
            <a:pPr lvl="1"/>
            <a:r>
              <a:rPr lang="en-US" dirty="0"/>
              <a:t>W2: 04/2016</a:t>
            </a:r>
          </a:p>
          <a:p>
            <a:pPr lvl="1"/>
            <a:r>
              <a:rPr lang="en-US" dirty="0"/>
              <a:t>W3: 06/2016</a:t>
            </a:r>
          </a:p>
          <a:p>
            <a:pPr lvl="1"/>
            <a:r>
              <a:rPr lang="en-US" dirty="0"/>
              <a:t>W4: 02/2017</a:t>
            </a:r>
          </a:p>
          <a:p>
            <a:pPr lvl="1"/>
            <a:r>
              <a:rPr lang="en-US" dirty="0">
                <a:solidFill>
                  <a:srgbClr val="FF0000"/>
                </a:solidFill>
              </a:rPr>
              <a:t>W5: 02/2018</a:t>
            </a:r>
          </a:p>
          <a:p>
            <a:pPr lvl="1"/>
            <a:endParaRPr lang="en-US" dirty="0"/>
          </a:p>
        </p:txBody>
      </p:sp>
    </p:spTree>
    <p:extLst>
      <p:ext uri="{BB962C8B-B14F-4D97-AF65-F5344CB8AC3E}">
        <p14:creationId xmlns:p14="http://schemas.microsoft.com/office/powerpoint/2010/main" val="12977102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Interventions</a:t>
            </a:r>
          </a:p>
        </p:txBody>
      </p:sp>
      <p:sp>
        <p:nvSpPr>
          <p:cNvPr id="3" name="Content Placeholder 2"/>
          <p:cNvSpPr>
            <a:spLocks noGrp="1"/>
          </p:cNvSpPr>
          <p:nvPr>
            <p:ph idx="1"/>
          </p:nvPr>
        </p:nvSpPr>
        <p:spPr/>
        <p:txBody>
          <a:bodyPr/>
          <a:lstStyle/>
          <a:p>
            <a:r>
              <a:rPr lang="en-US" dirty="0"/>
              <a:t>Targeted 10 percent of the population</a:t>
            </a:r>
          </a:p>
          <a:p>
            <a:pPr lvl="1"/>
            <a:r>
              <a:rPr lang="en-US" dirty="0"/>
              <a:t>Random</a:t>
            </a:r>
          </a:p>
          <a:p>
            <a:pPr lvl="1"/>
            <a:r>
              <a:rPr lang="en-US" dirty="0"/>
              <a:t>High-risk (overweight adults)</a:t>
            </a:r>
          </a:p>
          <a:p>
            <a:pPr lvl="1"/>
            <a:r>
              <a:rPr lang="en-US" dirty="0"/>
              <a:t>Vulnerable (environment)</a:t>
            </a:r>
          </a:p>
          <a:p>
            <a:pPr lvl="1"/>
            <a:r>
              <a:rPr lang="en-US" dirty="0"/>
              <a:t>Most connected</a:t>
            </a:r>
          </a:p>
          <a:p>
            <a:pPr lvl="1"/>
            <a:r>
              <a:rPr lang="en-US" dirty="0"/>
              <a:t>Most influential</a:t>
            </a:r>
          </a:p>
        </p:txBody>
      </p:sp>
    </p:spTree>
    <p:extLst>
      <p:ext uri="{BB962C8B-B14F-4D97-AF65-F5344CB8AC3E}">
        <p14:creationId xmlns:p14="http://schemas.microsoft.com/office/powerpoint/2010/main" val="6942362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influential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9250" y="2482850"/>
            <a:ext cx="6565900" cy="3187700"/>
          </a:xfrm>
        </p:spPr>
      </p:pic>
    </p:spTree>
    <p:extLst>
      <p:ext uri="{BB962C8B-B14F-4D97-AF65-F5344CB8AC3E}">
        <p14:creationId xmlns:p14="http://schemas.microsoft.com/office/powerpoint/2010/main" val="9708349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of the simulation by </a:t>
            </a:r>
            <a:r>
              <a:rPr lang="en-US" dirty="0" err="1"/>
              <a:t>Beheshti</a:t>
            </a:r>
            <a:r>
              <a:rPr lang="en-US" dirty="0"/>
              <a:t> et al.</a:t>
            </a:r>
          </a:p>
        </p:txBody>
      </p:sp>
      <p:pic>
        <p:nvPicPr>
          <p:cNvPr id="6" name="Content Placeholder 5">
            <a:extLst>
              <a:ext uri="{FF2B5EF4-FFF2-40B4-BE49-F238E27FC236}">
                <a16:creationId xmlns:a16="http://schemas.microsoft.com/office/drawing/2014/main" id="{AE8FB54E-DE3B-0D43-BE90-C8D19531EB83}"/>
              </a:ext>
            </a:extLst>
          </p:cNvPr>
          <p:cNvPicPr>
            <a:picLocks noGrp="1" noChangeAspect="1"/>
          </p:cNvPicPr>
          <p:nvPr>
            <p:ph idx="1"/>
          </p:nvPr>
        </p:nvPicPr>
        <p:blipFill>
          <a:blip r:embed="rId2"/>
          <a:stretch>
            <a:fillRect/>
          </a:stretch>
        </p:blipFill>
        <p:spPr>
          <a:xfrm>
            <a:off x="3456556" y="1306285"/>
            <a:ext cx="7646872" cy="5434477"/>
          </a:xfrm>
        </p:spPr>
      </p:pic>
    </p:spTree>
    <p:extLst>
      <p:ext uri="{BB962C8B-B14F-4D97-AF65-F5344CB8AC3E}">
        <p14:creationId xmlns:p14="http://schemas.microsoft.com/office/powerpoint/2010/main" val="20761903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49EA2-333B-CA48-84F9-0AABE83D3A75}"/>
              </a:ext>
            </a:extLst>
          </p:cNvPr>
          <p:cNvSpPr>
            <a:spLocks noGrp="1"/>
          </p:cNvSpPr>
          <p:nvPr>
            <p:ph type="title"/>
          </p:nvPr>
        </p:nvSpPr>
        <p:spPr/>
        <p:txBody>
          <a:bodyPr>
            <a:normAutofit fontScale="90000"/>
          </a:bodyPr>
          <a:lstStyle/>
          <a:p>
            <a:r>
              <a:rPr lang="en-US" dirty="0"/>
              <a:t>Results of simulations with </a:t>
            </a:r>
            <a:r>
              <a:rPr lang="en-US" dirty="0" err="1"/>
              <a:t>mymovez</a:t>
            </a:r>
            <a:r>
              <a:rPr lang="en-US" dirty="0"/>
              <a:t> data</a:t>
            </a:r>
          </a:p>
        </p:txBody>
      </p:sp>
      <p:sp>
        <p:nvSpPr>
          <p:cNvPr id="3" name="Text Placeholder 2">
            <a:extLst>
              <a:ext uri="{FF2B5EF4-FFF2-40B4-BE49-F238E27FC236}">
                <a16:creationId xmlns:a16="http://schemas.microsoft.com/office/drawing/2014/main" id="{16FD4A58-7B2E-F943-B64B-97D2B542381E}"/>
              </a:ext>
            </a:extLst>
          </p:cNvPr>
          <p:cNvSpPr>
            <a:spLocks noGrp="1"/>
          </p:cNvSpPr>
          <p:nvPr>
            <p:ph type="body" idx="1"/>
          </p:nvPr>
        </p:nvSpPr>
        <p:spPr/>
        <p:txBody>
          <a:bodyPr/>
          <a:lstStyle/>
          <a:p>
            <a:r>
              <a:rPr lang="en-US" dirty="0"/>
              <a:t>The simulations performed using our methods</a:t>
            </a:r>
          </a:p>
        </p:txBody>
      </p:sp>
    </p:spTree>
    <p:extLst>
      <p:ext uri="{BB962C8B-B14F-4D97-AF65-F5344CB8AC3E}">
        <p14:creationId xmlns:p14="http://schemas.microsoft.com/office/powerpoint/2010/main" val="36514237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88BC6-4EE3-CC46-97BB-BEE2A9E74E89}"/>
              </a:ext>
            </a:extLst>
          </p:cNvPr>
          <p:cNvSpPr>
            <a:spLocks noGrp="1"/>
          </p:cNvSpPr>
          <p:nvPr>
            <p:ph type="title"/>
          </p:nvPr>
        </p:nvSpPr>
        <p:spPr/>
        <p:txBody>
          <a:bodyPr/>
          <a:lstStyle/>
          <a:p>
            <a:r>
              <a:rPr lang="en-US" dirty="0"/>
              <a:t>Cluster 0</a:t>
            </a:r>
          </a:p>
        </p:txBody>
      </p:sp>
      <p:sp>
        <p:nvSpPr>
          <p:cNvPr id="3" name="Content Placeholder 2">
            <a:extLst>
              <a:ext uri="{FF2B5EF4-FFF2-40B4-BE49-F238E27FC236}">
                <a16:creationId xmlns:a16="http://schemas.microsoft.com/office/drawing/2014/main" id="{3CEAECA8-B996-5F4C-AED8-49CF3AB1A38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D5D33A9-8223-F340-ABD3-D6C56CFB013F}"/>
              </a:ext>
            </a:extLst>
          </p:cNvPr>
          <p:cNvPicPr>
            <a:picLocks noChangeAspect="1"/>
          </p:cNvPicPr>
          <p:nvPr/>
        </p:nvPicPr>
        <p:blipFill>
          <a:blip r:embed="rId2"/>
          <a:stretch>
            <a:fillRect/>
          </a:stretch>
        </p:blipFill>
        <p:spPr>
          <a:xfrm>
            <a:off x="4776395" y="256147"/>
            <a:ext cx="6379285" cy="6102593"/>
          </a:xfrm>
          <a:prstGeom prst="rect">
            <a:avLst/>
          </a:prstGeom>
        </p:spPr>
      </p:pic>
    </p:spTree>
    <p:extLst>
      <p:ext uri="{BB962C8B-B14F-4D97-AF65-F5344CB8AC3E}">
        <p14:creationId xmlns:p14="http://schemas.microsoft.com/office/powerpoint/2010/main" val="3680560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99581-6B9A-FD47-A605-C8C1DB16910D}"/>
              </a:ext>
            </a:extLst>
          </p:cNvPr>
          <p:cNvSpPr>
            <a:spLocks noGrp="1"/>
          </p:cNvSpPr>
          <p:nvPr>
            <p:ph type="title"/>
          </p:nvPr>
        </p:nvSpPr>
        <p:spPr/>
        <p:txBody>
          <a:bodyPr/>
          <a:lstStyle/>
          <a:p>
            <a:r>
              <a:rPr lang="en-US" dirty="0"/>
              <a:t>Cluster 0</a:t>
            </a:r>
          </a:p>
        </p:txBody>
      </p:sp>
      <p:pic>
        <p:nvPicPr>
          <p:cNvPr id="4" name="Content Placeholder 3">
            <a:extLst>
              <a:ext uri="{FF2B5EF4-FFF2-40B4-BE49-F238E27FC236}">
                <a16:creationId xmlns:a16="http://schemas.microsoft.com/office/drawing/2014/main" id="{431350A4-731B-5B4C-9DEA-E38E15926170}"/>
              </a:ext>
            </a:extLst>
          </p:cNvPr>
          <p:cNvPicPr>
            <a:picLocks noGrp="1" noChangeAspect="1"/>
          </p:cNvPicPr>
          <p:nvPr>
            <p:ph idx="1"/>
          </p:nvPr>
        </p:nvPicPr>
        <p:blipFill>
          <a:blip r:embed="rId2"/>
          <a:stretch>
            <a:fillRect/>
          </a:stretch>
        </p:blipFill>
        <p:spPr>
          <a:xfrm>
            <a:off x="3682926" y="382642"/>
            <a:ext cx="7967606" cy="6394714"/>
          </a:xfrm>
          <a:prstGeom prst="rect">
            <a:avLst/>
          </a:prstGeom>
        </p:spPr>
      </p:pic>
    </p:spTree>
    <p:extLst>
      <p:ext uri="{BB962C8B-B14F-4D97-AF65-F5344CB8AC3E}">
        <p14:creationId xmlns:p14="http://schemas.microsoft.com/office/powerpoint/2010/main" val="3469757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C6C5-2738-9147-AEC0-C7599D61F0CF}"/>
              </a:ext>
            </a:extLst>
          </p:cNvPr>
          <p:cNvSpPr>
            <a:spLocks noGrp="1"/>
          </p:cNvSpPr>
          <p:nvPr>
            <p:ph type="title"/>
          </p:nvPr>
        </p:nvSpPr>
        <p:spPr/>
        <p:txBody>
          <a:bodyPr/>
          <a:lstStyle/>
          <a:p>
            <a:r>
              <a:rPr lang="en-US" dirty="0"/>
              <a:t>Cluster 0</a:t>
            </a:r>
          </a:p>
        </p:txBody>
      </p:sp>
      <p:sp>
        <p:nvSpPr>
          <p:cNvPr id="3" name="Content Placeholder 2">
            <a:extLst>
              <a:ext uri="{FF2B5EF4-FFF2-40B4-BE49-F238E27FC236}">
                <a16:creationId xmlns:a16="http://schemas.microsoft.com/office/drawing/2014/main" id="{8CC0A7EA-37BD-164C-B75C-CEFCA2AED56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A8C2863-D334-4540-ACEC-730C2DD692B2}"/>
              </a:ext>
            </a:extLst>
          </p:cNvPr>
          <p:cNvPicPr>
            <a:picLocks noChangeAspect="1"/>
          </p:cNvPicPr>
          <p:nvPr/>
        </p:nvPicPr>
        <p:blipFill>
          <a:blip r:embed="rId2"/>
          <a:stretch>
            <a:fillRect/>
          </a:stretch>
        </p:blipFill>
        <p:spPr>
          <a:xfrm>
            <a:off x="4111214" y="582453"/>
            <a:ext cx="7668410" cy="6095403"/>
          </a:xfrm>
          <a:prstGeom prst="rect">
            <a:avLst/>
          </a:prstGeom>
        </p:spPr>
      </p:pic>
    </p:spTree>
    <p:extLst>
      <p:ext uri="{BB962C8B-B14F-4D97-AF65-F5344CB8AC3E}">
        <p14:creationId xmlns:p14="http://schemas.microsoft.com/office/powerpoint/2010/main" val="29892214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52C48-C00C-3546-9C28-9114EB74DD42}"/>
              </a:ext>
            </a:extLst>
          </p:cNvPr>
          <p:cNvSpPr>
            <a:spLocks noGrp="1"/>
          </p:cNvSpPr>
          <p:nvPr>
            <p:ph type="title"/>
          </p:nvPr>
        </p:nvSpPr>
        <p:spPr/>
        <p:txBody>
          <a:bodyPr/>
          <a:lstStyle/>
          <a:p>
            <a:r>
              <a:rPr lang="en-US" dirty="0"/>
              <a:t>Cluster 0:</a:t>
            </a:r>
            <a:br>
              <a:rPr lang="en-US" dirty="0"/>
            </a:br>
            <a:r>
              <a:rPr lang="en-US" sz="3200" dirty="0"/>
              <a:t>No interventions</a:t>
            </a:r>
            <a:endParaRPr lang="en-US" dirty="0"/>
          </a:p>
        </p:txBody>
      </p:sp>
      <p:pic>
        <p:nvPicPr>
          <p:cNvPr id="4" name="Picture 3">
            <a:extLst>
              <a:ext uri="{FF2B5EF4-FFF2-40B4-BE49-F238E27FC236}">
                <a16:creationId xmlns:a16="http://schemas.microsoft.com/office/drawing/2014/main" id="{BE0A1321-55A1-864E-94D7-9F2969BE5771}"/>
              </a:ext>
            </a:extLst>
          </p:cNvPr>
          <p:cNvPicPr>
            <a:picLocks noChangeAspect="1"/>
          </p:cNvPicPr>
          <p:nvPr/>
        </p:nvPicPr>
        <p:blipFill>
          <a:blip r:embed="rId2"/>
          <a:stretch>
            <a:fillRect/>
          </a:stretch>
        </p:blipFill>
        <p:spPr>
          <a:xfrm>
            <a:off x="4421393" y="415822"/>
            <a:ext cx="7336714" cy="5985214"/>
          </a:xfrm>
          <a:prstGeom prst="rect">
            <a:avLst/>
          </a:prstGeom>
        </p:spPr>
      </p:pic>
    </p:spTree>
    <p:extLst>
      <p:ext uri="{BB962C8B-B14F-4D97-AF65-F5344CB8AC3E}">
        <p14:creationId xmlns:p14="http://schemas.microsoft.com/office/powerpoint/2010/main" val="17004434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A67CD-CB90-3440-9936-95C1A66069DF}"/>
              </a:ext>
            </a:extLst>
          </p:cNvPr>
          <p:cNvSpPr>
            <a:spLocks noGrp="1"/>
          </p:cNvSpPr>
          <p:nvPr>
            <p:ph type="title"/>
          </p:nvPr>
        </p:nvSpPr>
        <p:spPr/>
        <p:txBody>
          <a:bodyPr/>
          <a:lstStyle/>
          <a:p>
            <a:r>
              <a:rPr lang="en-US" dirty="0"/>
              <a:t>Full graph</a:t>
            </a:r>
          </a:p>
        </p:txBody>
      </p:sp>
      <p:pic>
        <p:nvPicPr>
          <p:cNvPr id="5" name="Content Placeholder 4">
            <a:extLst>
              <a:ext uri="{FF2B5EF4-FFF2-40B4-BE49-F238E27FC236}">
                <a16:creationId xmlns:a16="http://schemas.microsoft.com/office/drawing/2014/main" id="{94825D95-6F1F-F94A-B35A-DB7DB1F93ECF}"/>
              </a:ext>
            </a:extLst>
          </p:cNvPr>
          <p:cNvPicPr>
            <a:picLocks noGrp="1" noChangeAspect="1"/>
          </p:cNvPicPr>
          <p:nvPr>
            <p:ph idx="1"/>
          </p:nvPr>
        </p:nvPicPr>
        <p:blipFill>
          <a:blip r:embed="rId2"/>
          <a:stretch>
            <a:fillRect/>
          </a:stretch>
        </p:blipFill>
        <p:spPr>
          <a:xfrm>
            <a:off x="4280403" y="387019"/>
            <a:ext cx="7563767" cy="5942960"/>
          </a:xfrm>
        </p:spPr>
      </p:pic>
    </p:spTree>
    <p:extLst>
      <p:ext uri="{BB962C8B-B14F-4D97-AF65-F5344CB8AC3E}">
        <p14:creationId xmlns:p14="http://schemas.microsoft.com/office/powerpoint/2010/main" val="31365285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3CB5A-95A7-4946-9F1A-D692AB9AE1AC}"/>
              </a:ext>
            </a:extLst>
          </p:cNvPr>
          <p:cNvSpPr>
            <a:spLocks noGrp="1"/>
          </p:cNvSpPr>
          <p:nvPr>
            <p:ph type="title"/>
          </p:nvPr>
        </p:nvSpPr>
        <p:spPr/>
        <p:txBody>
          <a:bodyPr/>
          <a:lstStyle/>
          <a:p>
            <a:r>
              <a:rPr lang="en-US" dirty="0"/>
              <a:t>Full graph</a:t>
            </a:r>
          </a:p>
        </p:txBody>
      </p:sp>
      <p:sp>
        <p:nvSpPr>
          <p:cNvPr id="3" name="Content Placeholder 2">
            <a:extLst>
              <a:ext uri="{FF2B5EF4-FFF2-40B4-BE49-F238E27FC236}">
                <a16:creationId xmlns:a16="http://schemas.microsoft.com/office/drawing/2014/main" id="{934FF16D-1A16-A14E-A38E-9312B71149F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EEA5441-B805-A44D-8967-5EF2E781AA9A}"/>
              </a:ext>
            </a:extLst>
          </p:cNvPr>
          <p:cNvPicPr>
            <a:picLocks noChangeAspect="1"/>
          </p:cNvPicPr>
          <p:nvPr/>
        </p:nvPicPr>
        <p:blipFill>
          <a:blip r:embed="rId2"/>
          <a:stretch>
            <a:fillRect/>
          </a:stretch>
        </p:blipFill>
        <p:spPr>
          <a:xfrm>
            <a:off x="3778848" y="369645"/>
            <a:ext cx="7863120" cy="6310853"/>
          </a:xfrm>
          <a:prstGeom prst="rect">
            <a:avLst/>
          </a:prstGeom>
        </p:spPr>
      </p:pic>
    </p:spTree>
    <p:extLst>
      <p:ext uri="{BB962C8B-B14F-4D97-AF65-F5344CB8AC3E}">
        <p14:creationId xmlns:p14="http://schemas.microsoft.com/office/powerpoint/2010/main" val="3325906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Participants per wave</a:t>
            </a:r>
          </a:p>
        </p:txBody>
      </p:sp>
      <p:sp>
        <p:nvSpPr>
          <p:cNvPr id="3" name="Content Placeholder 2"/>
          <p:cNvSpPr>
            <a:spLocks noGrp="1"/>
          </p:cNvSpPr>
          <p:nvPr>
            <p:ph idx="1"/>
          </p:nvPr>
        </p:nvSpPr>
        <p:spPr/>
        <p:txBody>
          <a:bodyPr/>
          <a:lstStyle/>
          <a:p>
            <a:r>
              <a:rPr lang="en-US" dirty="0"/>
              <a:t>W1: 792</a:t>
            </a:r>
          </a:p>
          <a:p>
            <a:r>
              <a:rPr lang="en-US" dirty="0"/>
              <a:t>W2: 852</a:t>
            </a:r>
          </a:p>
          <a:p>
            <a:r>
              <a:rPr lang="en-US" dirty="0"/>
              <a:t>W3: 824</a:t>
            </a:r>
          </a:p>
          <a:p>
            <a:r>
              <a:rPr lang="en-US" dirty="0"/>
              <a:t>W4: 671</a:t>
            </a:r>
          </a:p>
          <a:p>
            <a:r>
              <a:rPr lang="en-US" dirty="0">
                <a:solidFill>
                  <a:srgbClr val="FF0000"/>
                </a:solidFill>
              </a:rPr>
              <a:t>W5: ?</a:t>
            </a:r>
          </a:p>
          <a:p>
            <a:endParaRPr lang="en-US" dirty="0">
              <a:solidFill>
                <a:srgbClr val="FF0000"/>
              </a:solidFill>
            </a:endParaRPr>
          </a:p>
        </p:txBody>
      </p:sp>
    </p:spTree>
    <p:extLst>
      <p:ext uri="{BB962C8B-B14F-4D97-AF65-F5344CB8AC3E}">
        <p14:creationId xmlns:p14="http://schemas.microsoft.com/office/powerpoint/2010/main" val="15117200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FA275-A89B-B341-BBDC-96C9FF5765F1}"/>
              </a:ext>
            </a:extLst>
          </p:cNvPr>
          <p:cNvSpPr>
            <a:spLocks noGrp="1"/>
          </p:cNvSpPr>
          <p:nvPr>
            <p:ph type="title"/>
          </p:nvPr>
        </p:nvSpPr>
        <p:spPr/>
        <p:txBody>
          <a:bodyPr/>
          <a:lstStyle/>
          <a:p>
            <a:r>
              <a:rPr lang="en-US" dirty="0"/>
              <a:t>Full graph</a:t>
            </a:r>
          </a:p>
        </p:txBody>
      </p:sp>
      <p:sp>
        <p:nvSpPr>
          <p:cNvPr id="3" name="Content Placeholder 2">
            <a:extLst>
              <a:ext uri="{FF2B5EF4-FFF2-40B4-BE49-F238E27FC236}">
                <a16:creationId xmlns:a16="http://schemas.microsoft.com/office/drawing/2014/main" id="{BE699A99-5C48-154A-9540-4E31EF1CFC8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9423AA3-3F1D-E249-8F9E-FF3405AA4C25}"/>
              </a:ext>
            </a:extLst>
          </p:cNvPr>
          <p:cNvPicPr>
            <a:picLocks noChangeAspect="1"/>
          </p:cNvPicPr>
          <p:nvPr/>
        </p:nvPicPr>
        <p:blipFill>
          <a:blip r:embed="rId2"/>
          <a:stretch>
            <a:fillRect/>
          </a:stretch>
        </p:blipFill>
        <p:spPr>
          <a:xfrm>
            <a:off x="4061010" y="380401"/>
            <a:ext cx="7761643" cy="6169511"/>
          </a:xfrm>
          <a:prstGeom prst="rect">
            <a:avLst/>
          </a:prstGeom>
        </p:spPr>
      </p:pic>
    </p:spTree>
    <p:extLst>
      <p:ext uri="{BB962C8B-B14F-4D97-AF65-F5344CB8AC3E}">
        <p14:creationId xmlns:p14="http://schemas.microsoft.com/office/powerpoint/2010/main" val="4703935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7CC3-3989-4D4B-956E-F904E38AD864}"/>
              </a:ext>
            </a:extLst>
          </p:cNvPr>
          <p:cNvSpPr>
            <a:spLocks noGrp="1"/>
          </p:cNvSpPr>
          <p:nvPr>
            <p:ph type="title"/>
          </p:nvPr>
        </p:nvSpPr>
        <p:spPr/>
        <p:txBody>
          <a:bodyPr/>
          <a:lstStyle/>
          <a:p>
            <a:r>
              <a:rPr lang="en-US" dirty="0"/>
              <a:t>Full graph</a:t>
            </a:r>
          </a:p>
        </p:txBody>
      </p:sp>
      <p:sp>
        <p:nvSpPr>
          <p:cNvPr id="3" name="Content Placeholder 2">
            <a:extLst>
              <a:ext uri="{FF2B5EF4-FFF2-40B4-BE49-F238E27FC236}">
                <a16:creationId xmlns:a16="http://schemas.microsoft.com/office/drawing/2014/main" id="{7209616B-502C-724F-AEE2-DB775695B00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2A652B6-DC26-BD44-A65A-994FBEF43E41}"/>
              </a:ext>
            </a:extLst>
          </p:cNvPr>
          <p:cNvPicPr>
            <a:picLocks noChangeAspect="1"/>
          </p:cNvPicPr>
          <p:nvPr/>
        </p:nvPicPr>
        <p:blipFill>
          <a:blip r:embed="rId2"/>
          <a:stretch>
            <a:fillRect/>
          </a:stretch>
        </p:blipFill>
        <p:spPr>
          <a:xfrm>
            <a:off x="3919593" y="403561"/>
            <a:ext cx="7881546" cy="6209703"/>
          </a:xfrm>
          <a:prstGeom prst="rect">
            <a:avLst/>
          </a:prstGeom>
        </p:spPr>
      </p:pic>
    </p:spTree>
    <p:extLst>
      <p:ext uri="{BB962C8B-B14F-4D97-AF65-F5344CB8AC3E}">
        <p14:creationId xmlns:p14="http://schemas.microsoft.com/office/powerpoint/2010/main" val="348045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Meetings</a:t>
            </a:r>
          </a:p>
        </p:txBody>
      </p:sp>
      <p:sp>
        <p:nvSpPr>
          <p:cNvPr id="3" name="Text Placeholder 2"/>
          <p:cNvSpPr>
            <a:spLocks noGrp="1"/>
          </p:cNvSpPr>
          <p:nvPr>
            <p:ph type="body" idx="1"/>
          </p:nvPr>
        </p:nvSpPr>
        <p:spPr/>
        <p:txBody>
          <a:bodyPr/>
          <a:lstStyle/>
          <a:p>
            <a:r>
              <a:rPr lang="en-US" dirty="0"/>
              <a:t>Decisions after meetings and future steps</a:t>
            </a:r>
          </a:p>
        </p:txBody>
      </p:sp>
    </p:spTree>
    <p:extLst>
      <p:ext uri="{BB962C8B-B14F-4D97-AF65-F5344CB8AC3E}">
        <p14:creationId xmlns:p14="http://schemas.microsoft.com/office/powerpoint/2010/main" val="12954986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30-01-2018</a:t>
            </a:r>
          </a:p>
        </p:txBody>
      </p:sp>
      <p:sp>
        <p:nvSpPr>
          <p:cNvPr id="3" name="Content Placeholder 2"/>
          <p:cNvSpPr>
            <a:spLocks noGrp="1"/>
          </p:cNvSpPr>
          <p:nvPr>
            <p:ph idx="1"/>
          </p:nvPr>
        </p:nvSpPr>
        <p:spPr>
          <a:xfrm>
            <a:off x="1371600" y="1624405"/>
            <a:ext cx="9601200" cy="4916243"/>
          </a:xfrm>
        </p:spPr>
        <p:txBody>
          <a:bodyPr>
            <a:normAutofit/>
          </a:bodyPr>
          <a:lstStyle/>
          <a:p>
            <a:r>
              <a:rPr lang="en-US" dirty="0"/>
              <a:t>A paper on BMI metrics is going to be sent to Eric</a:t>
            </a:r>
          </a:p>
          <a:p>
            <a:endParaRPr lang="en-US" dirty="0"/>
          </a:p>
          <a:p>
            <a:r>
              <a:rPr lang="en-US" dirty="0"/>
              <a:t>Environment metrics are going to be sent to Eric</a:t>
            </a:r>
          </a:p>
          <a:p>
            <a:endParaRPr lang="en-US" dirty="0"/>
          </a:p>
          <a:p>
            <a:r>
              <a:rPr lang="en-US" dirty="0"/>
              <a:t>Defining which questions are important for the connections can be based on:</a:t>
            </a:r>
          </a:p>
          <a:p>
            <a:pPr lvl="1"/>
            <a:r>
              <a:rPr lang="en-US" dirty="0"/>
              <a:t>One question (friendship) alone</a:t>
            </a:r>
          </a:p>
          <a:p>
            <a:pPr lvl="1"/>
            <a:r>
              <a:rPr lang="en-US" dirty="0"/>
              <a:t>6 questions (GEN)</a:t>
            </a:r>
          </a:p>
          <a:p>
            <a:pPr lvl="1"/>
            <a:r>
              <a:rPr lang="en-US" dirty="0"/>
              <a:t>All the questions</a:t>
            </a:r>
          </a:p>
          <a:p>
            <a:pPr lvl="1"/>
            <a:endParaRPr lang="en-US" dirty="0"/>
          </a:p>
          <a:p>
            <a:r>
              <a:rPr lang="en-US" dirty="0"/>
              <a:t>For the class, take the Y1 class, and fill the missing data with Y2</a:t>
            </a:r>
          </a:p>
          <a:p>
            <a:r>
              <a:rPr lang="en-US" dirty="0"/>
              <a:t>Interventions should be applied for 10%, 20% or 15%, 25% or 2,4 and 6 kids</a:t>
            </a:r>
          </a:p>
        </p:txBody>
      </p:sp>
    </p:spTree>
    <p:extLst>
      <p:ext uri="{BB962C8B-B14F-4D97-AF65-F5344CB8AC3E}">
        <p14:creationId xmlns:p14="http://schemas.microsoft.com/office/powerpoint/2010/main" val="1355664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Measurements</a:t>
            </a:r>
          </a:p>
        </p:txBody>
      </p:sp>
      <p:sp>
        <p:nvSpPr>
          <p:cNvPr id="3" name="Content Placeholder 2"/>
          <p:cNvSpPr>
            <a:spLocks noGrp="1"/>
          </p:cNvSpPr>
          <p:nvPr>
            <p:ph idx="1"/>
          </p:nvPr>
        </p:nvSpPr>
        <p:spPr/>
        <p:txBody>
          <a:bodyPr>
            <a:normAutofit fontScale="92500" lnSpcReduction="10000"/>
          </a:bodyPr>
          <a:lstStyle/>
          <a:p>
            <a:r>
              <a:rPr lang="en-US" dirty="0"/>
              <a:t>Self-report survey (short digital questionnaires via smartphones)</a:t>
            </a:r>
          </a:p>
          <a:p>
            <a:r>
              <a:rPr lang="en-US" dirty="0"/>
              <a:t>Objective measures</a:t>
            </a:r>
          </a:p>
          <a:p>
            <a:pPr lvl="1"/>
            <a:r>
              <a:rPr lang="en-US" dirty="0"/>
              <a:t>Cycling</a:t>
            </a:r>
          </a:p>
          <a:p>
            <a:pPr lvl="1"/>
            <a:r>
              <a:rPr lang="en-US" dirty="0"/>
              <a:t>Photos</a:t>
            </a:r>
          </a:p>
          <a:p>
            <a:pPr lvl="1"/>
            <a:r>
              <a:rPr lang="en-US" dirty="0"/>
              <a:t>Real-time data</a:t>
            </a:r>
          </a:p>
          <a:p>
            <a:pPr lvl="1"/>
            <a:r>
              <a:rPr lang="en-US" dirty="0"/>
              <a:t>Activity tracking</a:t>
            </a:r>
          </a:p>
          <a:p>
            <a:pPr lvl="1"/>
            <a:r>
              <a:rPr lang="en-US" dirty="0"/>
              <a:t>Social Beacon Network</a:t>
            </a:r>
          </a:p>
          <a:p>
            <a:pPr lvl="1"/>
            <a:r>
              <a:rPr lang="en-US" dirty="0"/>
              <a:t>Social Buzz data</a:t>
            </a:r>
          </a:p>
          <a:p>
            <a:r>
              <a:rPr lang="en-US" dirty="0"/>
              <a:t>Research-assessed measures (weight and height)</a:t>
            </a:r>
          </a:p>
          <a:p>
            <a:pPr lvl="1"/>
            <a:r>
              <a:rPr lang="en-US" dirty="0"/>
              <a:t>Measures for weight, height were made on W2, W4 and </a:t>
            </a:r>
            <a:r>
              <a:rPr lang="en-US" dirty="0">
                <a:solidFill>
                  <a:srgbClr val="FF0000"/>
                </a:solidFill>
              </a:rPr>
              <a:t>W5</a:t>
            </a:r>
            <a:r>
              <a:rPr lang="en-US" dirty="0">
                <a:solidFill>
                  <a:schemeClr val="tx1"/>
                </a:solidFill>
              </a:rPr>
              <a:t>. (yearly basis)</a:t>
            </a:r>
          </a:p>
          <a:p>
            <a:endParaRPr lang="en-US" dirty="0"/>
          </a:p>
        </p:txBody>
      </p:sp>
    </p:spTree>
    <p:extLst>
      <p:ext uri="{BB962C8B-B14F-4D97-AF65-F5344CB8AC3E}">
        <p14:creationId xmlns:p14="http://schemas.microsoft.com/office/powerpoint/2010/main" val="2139814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Connections</a:t>
            </a:r>
          </a:p>
        </p:txBody>
      </p:sp>
      <p:pic>
        <p:nvPicPr>
          <p:cNvPr id="4" name="Picture 3"/>
          <p:cNvPicPr>
            <a:picLocks noChangeAspect="1"/>
          </p:cNvPicPr>
          <p:nvPr/>
        </p:nvPicPr>
        <p:blipFill>
          <a:blip r:embed="rId2"/>
          <a:stretch>
            <a:fillRect/>
          </a:stretch>
        </p:blipFill>
        <p:spPr>
          <a:xfrm>
            <a:off x="406400" y="194733"/>
            <a:ext cx="3826933" cy="3826933"/>
          </a:xfrm>
          <a:prstGeom prst="rect">
            <a:avLst/>
          </a:prstGeom>
        </p:spPr>
      </p:pic>
      <p:sp>
        <p:nvSpPr>
          <p:cNvPr id="3" name="Text Placeholder 2"/>
          <p:cNvSpPr>
            <a:spLocks noGrp="1"/>
          </p:cNvSpPr>
          <p:nvPr>
            <p:ph type="body" idx="1"/>
          </p:nvPr>
        </p:nvSpPr>
        <p:spPr/>
        <p:txBody>
          <a:bodyPr/>
          <a:lstStyle/>
          <a:p>
            <a:r>
              <a:rPr lang="en-US" dirty="0"/>
              <a:t>Measures for connections in the data set</a:t>
            </a:r>
          </a:p>
        </p:txBody>
      </p:sp>
    </p:spTree>
    <p:extLst>
      <p:ext uri="{BB962C8B-B14F-4D97-AF65-F5344CB8AC3E}">
        <p14:creationId xmlns:p14="http://schemas.microsoft.com/office/powerpoint/2010/main" val="1255894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Sociometric</a:t>
            </a:r>
            <a:r>
              <a:rPr lang="en-US" dirty="0"/>
              <a:t> questions</a:t>
            </a:r>
          </a:p>
        </p:txBody>
      </p:sp>
      <p:sp>
        <p:nvSpPr>
          <p:cNvPr id="3" name="Content Placeholder 2"/>
          <p:cNvSpPr>
            <a:spLocks noGrp="1"/>
          </p:cNvSpPr>
          <p:nvPr>
            <p:ph idx="1"/>
          </p:nvPr>
        </p:nvSpPr>
        <p:spPr/>
        <p:txBody>
          <a:bodyPr/>
          <a:lstStyle/>
          <a:p>
            <a:r>
              <a:rPr lang="en-US" dirty="0"/>
              <a:t>The connections are created based on nominations.</a:t>
            </a:r>
          </a:p>
          <a:p>
            <a:r>
              <a:rPr lang="en-US" dirty="0"/>
              <a:t>The kids were asked to chose 16 peer nomination items </a:t>
            </a:r>
            <a:r>
              <a:rPr lang="en-US" u="sng" dirty="0">
                <a:solidFill>
                  <a:srgbClr val="FF0000"/>
                </a:solidFill>
              </a:rPr>
              <a:t>during the course of the research week </a:t>
            </a:r>
            <a:r>
              <a:rPr lang="en-US" dirty="0"/>
              <a:t>(appx 3 questions per day)</a:t>
            </a:r>
          </a:p>
          <a:p>
            <a:r>
              <a:rPr lang="en-US" dirty="0"/>
              <a:t>Nominate at least one person per item. More than one is permitted.</a:t>
            </a:r>
          </a:p>
          <a:p>
            <a:r>
              <a:rPr lang="en-US" dirty="0"/>
              <a:t>Participants can nominate kids not in the experiment.</a:t>
            </a:r>
          </a:p>
          <a:p>
            <a:r>
              <a:rPr lang="en-US" dirty="0"/>
              <a:t>Participants can’t nominate themselves.</a:t>
            </a:r>
          </a:p>
        </p:txBody>
      </p:sp>
    </p:spTree>
    <p:extLst>
      <p:ext uri="{BB962C8B-B14F-4D97-AF65-F5344CB8AC3E}">
        <p14:creationId xmlns:p14="http://schemas.microsoft.com/office/powerpoint/2010/main" val="67928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69433"/>
            <a:ext cx="9601200" cy="1485900"/>
          </a:xfrm>
        </p:spPr>
        <p:txBody>
          <a:bodyPr/>
          <a:lstStyle/>
          <a:p>
            <a:r>
              <a:rPr lang="en-US" dirty="0"/>
              <a:t>Questions</a:t>
            </a:r>
          </a:p>
        </p:txBody>
      </p:sp>
      <p:sp>
        <p:nvSpPr>
          <p:cNvPr id="3" name="Content Placeholder 2"/>
          <p:cNvSpPr>
            <a:spLocks noGrp="1"/>
          </p:cNvSpPr>
          <p:nvPr>
            <p:ph idx="1"/>
          </p:nvPr>
        </p:nvSpPr>
        <p:spPr>
          <a:xfrm>
            <a:off x="1371599" y="935915"/>
            <a:ext cx="10375751" cy="5634218"/>
          </a:xfrm>
        </p:spPr>
        <p:txBody>
          <a:bodyPr>
            <a:normAutofit fontScale="92500" lnSpcReduction="20000"/>
          </a:bodyPr>
          <a:lstStyle/>
          <a:p>
            <a:r>
              <a:rPr lang="en-US" sz="1600" dirty="0"/>
              <a:t>(Variables) Questions</a:t>
            </a:r>
          </a:p>
          <a:p>
            <a:pPr marL="457200" lvl="1" indent="-457200">
              <a:buFont typeface="+mj-lt"/>
              <a:buAutoNum type="arabicPeriod"/>
            </a:pPr>
            <a:r>
              <a:rPr lang="en-US" sz="1600" dirty="0"/>
              <a:t>(</a:t>
            </a:r>
            <a:r>
              <a:rPr lang="en-US" sz="1600" dirty="0" err="1"/>
              <a:t>GEN_Friendship</a:t>
            </a:r>
            <a:r>
              <a:rPr lang="en-US" sz="1600" dirty="0"/>
              <a:t>) Who are your friends?</a:t>
            </a:r>
          </a:p>
          <a:p>
            <a:pPr marL="457200" lvl="1" indent="-457200">
              <a:buFont typeface="+mj-lt"/>
              <a:buAutoNum type="arabicPeriod"/>
            </a:pPr>
            <a:r>
              <a:rPr lang="en-US" sz="1600" dirty="0"/>
              <a:t>(</a:t>
            </a:r>
            <a:r>
              <a:rPr lang="en-US" sz="1600" dirty="0" err="1"/>
              <a:t>GEN_Advice</a:t>
            </a:r>
            <a:r>
              <a:rPr lang="en-US" sz="1600" dirty="0"/>
              <a:t>) Who do you ask for advice?</a:t>
            </a:r>
          </a:p>
          <a:p>
            <a:pPr marL="457200" lvl="1" indent="-457200">
              <a:buFont typeface="+mj-lt"/>
              <a:buAutoNum type="arabicPeriod"/>
            </a:pPr>
            <a:r>
              <a:rPr lang="en-US" sz="1600" dirty="0"/>
              <a:t>(</a:t>
            </a:r>
            <a:r>
              <a:rPr lang="en-US" sz="1600" dirty="0" err="1"/>
              <a:t>GEN_Leader</a:t>
            </a:r>
            <a:r>
              <a:rPr lang="en-US" sz="1600" dirty="0"/>
              <a:t>) Who are the leaders or take the position of leader in a group?</a:t>
            </a:r>
          </a:p>
          <a:p>
            <a:pPr marL="457200" lvl="1" indent="-457200">
              <a:buFont typeface="+mj-lt"/>
              <a:buAutoNum type="arabicPeriod"/>
            </a:pPr>
            <a:r>
              <a:rPr lang="en-US" sz="1600" dirty="0"/>
              <a:t>(</a:t>
            </a:r>
            <a:r>
              <a:rPr lang="en-US" sz="1600" dirty="0" err="1"/>
              <a:t>GEN_Respect</a:t>
            </a:r>
            <a:r>
              <a:rPr lang="en-US" sz="1600" dirty="0"/>
              <a:t>) Who do you respect?</a:t>
            </a:r>
          </a:p>
          <a:p>
            <a:pPr marL="457200" lvl="1" indent="-457200">
              <a:buFont typeface="+mj-lt"/>
              <a:buAutoNum type="arabicPeriod"/>
            </a:pPr>
            <a:r>
              <a:rPr lang="en-US" sz="1600" dirty="0"/>
              <a:t>(</a:t>
            </a:r>
            <a:r>
              <a:rPr lang="en-US" sz="1600" dirty="0" err="1"/>
              <a:t>GEN_Social_Facilitation</a:t>
            </a:r>
            <a:r>
              <a:rPr lang="en-US" sz="1600" dirty="0"/>
              <a:t>) With whom do you spend time?</a:t>
            </a:r>
          </a:p>
          <a:p>
            <a:pPr marL="457200" lvl="1" indent="-457200">
              <a:buFont typeface="+mj-lt"/>
              <a:buAutoNum type="arabicPeriod"/>
            </a:pPr>
            <a:r>
              <a:rPr lang="en-US" sz="1600" dirty="0">
                <a:solidFill>
                  <a:srgbClr val="FF0000"/>
                </a:solidFill>
              </a:rPr>
              <a:t>(GEN_INNOV_REV) [NOT FOUND IN DS] Who often has new gadgets and clothes? (+)</a:t>
            </a:r>
          </a:p>
          <a:p>
            <a:pPr marL="457200" lvl="1" indent="-457200">
              <a:buFont typeface="+mj-lt"/>
              <a:buAutoNum type="arabicPeriod"/>
            </a:pPr>
            <a:r>
              <a:rPr lang="en-US" sz="1600" dirty="0"/>
              <a:t>(GEN_Want2B) Whom do others want to look like? (+)</a:t>
            </a:r>
          </a:p>
          <a:p>
            <a:pPr marL="457200" lvl="1" indent="-457200">
              <a:buFont typeface="+mj-lt"/>
              <a:buAutoNum type="arabicPeriod"/>
            </a:pPr>
            <a:endParaRPr lang="en-US" sz="1600" dirty="0"/>
          </a:p>
          <a:p>
            <a:pPr marL="457200" lvl="1" indent="-457200">
              <a:buFont typeface="+mj-lt"/>
              <a:buAutoNum type="arabicPeriod"/>
            </a:pPr>
            <a:r>
              <a:rPr lang="en-US" sz="1600" dirty="0"/>
              <a:t>(</a:t>
            </a:r>
            <a:r>
              <a:rPr lang="en-US" sz="1600" dirty="0" err="1"/>
              <a:t>DI_Com_Network</a:t>
            </a:r>
            <a:r>
              <a:rPr lang="en-US" sz="1600" dirty="0"/>
              <a:t>) With whom do you talk about what they eat and drink?</a:t>
            </a:r>
          </a:p>
          <a:p>
            <a:pPr marL="457200" lvl="1" indent="-457200">
              <a:buFont typeface="+mj-lt"/>
              <a:buAutoNum type="arabicPeriod"/>
            </a:pPr>
            <a:r>
              <a:rPr lang="en-US" sz="1600" dirty="0"/>
              <a:t>(</a:t>
            </a:r>
            <a:r>
              <a:rPr lang="en-US" sz="1600" dirty="0" err="1"/>
              <a:t>DI_Modelling</a:t>
            </a:r>
            <a:r>
              <a:rPr lang="en-US" sz="1600" dirty="0"/>
              <a:t>) Who eats or drinks products that you would like to eat or drink?</a:t>
            </a:r>
          </a:p>
          <a:p>
            <a:pPr marL="457200" lvl="1" indent="-457200">
              <a:buFont typeface="+mj-lt"/>
              <a:buAutoNum type="arabicPeriod"/>
            </a:pPr>
            <a:r>
              <a:rPr lang="en-US" sz="1600" dirty="0">
                <a:solidFill>
                  <a:srgbClr val="FF0000"/>
                </a:solidFill>
              </a:rPr>
              <a:t>(</a:t>
            </a:r>
            <a:r>
              <a:rPr lang="en-US" sz="1600" dirty="0" err="1">
                <a:solidFill>
                  <a:srgbClr val="FF0000"/>
                </a:solidFill>
              </a:rPr>
              <a:t>DI_Modelling_reversed</a:t>
            </a:r>
            <a:r>
              <a:rPr lang="en-US" sz="1600" dirty="0">
                <a:solidFill>
                  <a:srgbClr val="FF0000"/>
                </a:solidFill>
              </a:rPr>
              <a:t>) [NOT FOUND IN DS]  For who do you are an example in eating and drinking healthy?</a:t>
            </a:r>
          </a:p>
          <a:p>
            <a:pPr marL="457200" lvl="1" indent="-457200">
              <a:buFont typeface="+mj-lt"/>
              <a:buAutoNum type="arabicPeriod"/>
            </a:pPr>
            <a:r>
              <a:rPr lang="en-US" sz="1600" dirty="0"/>
              <a:t>(</a:t>
            </a:r>
            <a:r>
              <a:rPr lang="en-US" sz="1600" dirty="0" err="1"/>
              <a:t>DI_Impression_management</a:t>
            </a:r>
            <a:r>
              <a:rPr lang="en-US" sz="1600" dirty="0"/>
              <a:t>) Of whom do you think it is important that they see you as someone who eats and drink </a:t>
            </a:r>
            <a:r>
              <a:rPr lang="en-US" sz="1600" dirty="0" err="1"/>
              <a:t>healthly</a:t>
            </a:r>
            <a:r>
              <a:rPr lang="en-US" sz="1600" dirty="0"/>
              <a:t>?</a:t>
            </a:r>
          </a:p>
          <a:p>
            <a:pPr marL="457200" lvl="1" indent="-457200">
              <a:buFont typeface="+mj-lt"/>
              <a:buAutoNum type="arabicPeriod"/>
            </a:pPr>
            <a:endParaRPr lang="en-US" sz="1600" dirty="0"/>
          </a:p>
          <a:p>
            <a:pPr marL="457200" lvl="1" indent="-457200">
              <a:buFont typeface="+mj-lt"/>
              <a:buAutoNum type="arabicPeriod"/>
            </a:pPr>
            <a:r>
              <a:rPr lang="en-US" sz="1600" dirty="0"/>
              <a:t>(</a:t>
            </a:r>
            <a:r>
              <a:rPr lang="en-US" sz="1600" dirty="0" err="1"/>
              <a:t>PA_Impression_Management</a:t>
            </a:r>
            <a:r>
              <a:rPr lang="en-US" sz="1600" dirty="0"/>
              <a:t>) Of whom do you think it is important that they see you as someone who is physically active?</a:t>
            </a:r>
          </a:p>
          <a:p>
            <a:pPr marL="457200" lvl="1" indent="-457200">
              <a:buFont typeface="+mj-lt"/>
              <a:buAutoNum type="arabicPeriod"/>
            </a:pPr>
            <a:r>
              <a:rPr lang="en-US" sz="1600" dirty="0"/>
              <a:t>(</a:t>
            </a:r>
            <a:r>
              <a:rPr lang="en-US" sz="1600" dirty="0" err="1"/>
              <a:t>PA_Com_Network</a:t>
            </a:r>
            <a:r>
              <a:rPr lang="en-US" sz="1600" dirty="0"/>
              <a:t>) Who do you talk about physical activity and sports?</a:t>
            </a:r>
          </a:p>
          <a:p>
            <a:pPr marL="457200" lvl="1" indent="-457200">
              <a:buFont typeface="+mj-lt"/>
              <a:buAutoNum type="arabicPeriod"/>
            </a:pPr>
            <a:r>
              <a:rPr lang="en-US" sz="1600" dirty="0"/>
              <a:t>(</a:t>
            </a:r>
            <a:r>
              <a:rPr lang="en-US" sz="1600" dirty="0" err="1"/>
              <a:t>PA_Modelling</a:t>
            </a:r>
            <a:r>
              <a:rPr lang="en-US" sz="1600" dirty="0"/>
              <a:t>) Who are exercising in a way you also want to exercise?</a:t>
            </a:r>
          </a:p>
          <a:p>
            <a:pPr marL="457200" lvl="1" indent="-457200">
              <a:buFont typeface="+mj-lt"/>
              <a:buAutoNum type="arabicPeriod"/>
            </a:pPr>
            <a:r>
              <a:rPr lang="en-US" sz="1600" dirty="0">
                <a:solidFill>
                  <a:srgbClr val="FF0000"/>
                </a:solidFill>
              </a:rPr>
              <a:t>(</a:t>
            </a:r>
            <a:r>
              <a:rPr lang="en-US" sz="1600" dirty="0" err="1">
                <a:solidFill>
                  <a:srgbClr val="FF0000"/>
                </a:solidFill>
              </a:rPr>
              <a:t>PA_Modelling_reversed</a:t>
            </a:r>
            <a:r>
              <a:rPr lang="en-US" sz="1600" dirty="0">
                <a:solidFill>
                  <a:srgbClr val="FF0000"/>
                </a:solidFill>
              </a:rPr>
              <a:t>) [NOT FOUND IN DS] For who are you an example in sports?</a:t>
            </a:r>
          </a:p>
          <a:p>
            <a:pPr marL="457200" lvl="1" indent="-457200">
              <a:buFont typeface="+mj-lt"/>
              <a:buAutoNum type="arabicPeriod"/>
            </a:pPr>
            <a:endParaRPr lang="en-US" sz="1600" dirty="0">
              <a:solidFill>
                <a:srgbClr val="FF0000"/>
              </a:solidFill>
            </a:endParaRPr>
          </a:p>
          <a:p>
            <a:pPr marL="457200" lvl="1" indent="-457200">
              <a:buFont typeface="+mj-lt"/>
              <a:buAutoNum type="arabicPeriod"/>
            </a:pPr>
            <a:r>
              <a:rPr lang="en-US" sz="1600" dirty="0">
                <a:solidFill>
                  <a:schemeClr val="tx1"/>
                </a:solidFill>
              </a:rPr>
              <a:t>(</a:t>
            </a:r>
            <a:r>
              <a:rPr lang="en-US" sz="1600" dirty="0" err="1">
                <a:solidFill>
                  <a:schemeClr val="tx1"/>
                </a:solidFill>
              </a:rPr>
              <a:t>ME_Com_Network</a:t>
            </a:r>
            <a:r>
              <a:rPr lang="en-US" sz="1600" dirty="0">
                <a:solidFill>
                  <a:schemeClr val="tx1"/>
                </a:solidFill>
              </a:rPr>
              <a:t>) With whom do you talk about what do you see on TV or internet?</a:t>
            </a:r>
          </a:p>
        </p:txBody>
      </p:sp>
    </p:spTree>
    <p:extLst>
      <p:ext uri="{BB962C8B-B14F-4D97-AF65-F5344CB8AC3E}">
        <p14:creationId xmlns:p14="http://schemas.microsoft.com/office/powerpoint/2010/main" val="1489200849"/>
      </p:ext>
    </p:extLst>
  </p:cSld>
  <p:clrMapOvr>
    <a:masterClrMapping/>
  </p:clrMapOvr>
</p:sld>
</file>

<file path=ppt/theme/theme1.xml><?xml version="1.0" encoding="utf-8"?>
<a:theme xmlns:a="http://schemas.openxmlformats.org/drawingml/2006/main" name="Crop">
  <a:themeElements>
    <a:clrScheme name="Custom 1">
      <a:dk1>
        <a:srgbClr val="000000"/>
      </a:dk1>
      <a:lt1>
        <a:srgbClr val="FFFFFF"/>
      </a:lt1>
      <a:dk2>
        <a:srgbClr val="191B0E"/>
      </a:dk2>
      <a:lt2>
        <a:srgbClr val="FFFCF4"/>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3769</TotalTime>
  <Words>1989</Words>
  <Application>Microsoft Macintosh PowerPoint</Application>
  <PresentationFormat>Widescreen</PresentationFormat>
  <Paragraphs>252</Paragraphs>
  <Slides>53</Slides>
  <Notes>2</Notes>
  <HiddenSlides>9</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Calibri</vt:lpstr>
      <vt:lpstr>Cambria Math</vt:lpstr>
      <vt:lpstr>Franklin Gothic Book</vt:lpstr>
      <vt:lpstr>Crop</vt:lpstr>
      <vt:lpstr>MyMovez data analysis</vt:lpstr>
      <vt:lpstr>Summary</vt:lpstr>
      <vt:lpstr>Overall information</vt:lpstr>
      <vt:lpstr>Phase I – MyMovez project</vt:lpstr>
      <vt:lpstr>Participants per wave</vt:lpstr>
      <vt:lpstr>Measurements</vt:lpstr>
      <vt:lpstr>Connections</vt:lpstr>
      <vt:lpstr>Sociometric questions</vt:lpstr>
      <vt:lpstr>Questions</vt:lpstr>
      <vt:lpstr>Setups for connections</vt:lpstr>
      <vt:lpstr>Distribution of the nominations per questions set</vt:lpstr>
      <vt:lpstr>Personality traits</vt:lpstr>
      <vt:lpstr>Demographics</vt:lpstr>
      <vt:lpstr>Personality traits (1/?)</vt:lpstr>
      <vt:lpstr>Personality traits (2/?)</vt:lpstr>
      <vt:lpstr>BMI</vt:lpstr>
      <vt:lpstr>BMI, height and weight</vt:lpstr>
      <vt:lpstr>Socioeconomic status</vt:lpstr>
      <vt:lpstr>Agents Connections</vt:lpstr>
      <vt:lpstr>Formula</vt:lpstr>
      <vt:lpstr>Potential works with the connections</vt:lpstr>
      <vt:lpstr>Discussion points</vt:lpstr>
      <vt:lpstr>Agents  Characteristics</vt:lpstr>
      <vt:lpstr>Physical Activity (PA)</vt:lpstr>
      <vt:lpstr>PA Steps</vt:lpstr>
      <vt:lpstr>PA distribution</vt:lpstr>
      <vt:lpstr>Discussion points (PA)</vt:lpstr>
      <vt:lpstr>Age, gender</vt:lpstr>
      <vt:lpstr>Discussions</vt:lpstr>
      <vt:lpstr>Class</vt:lpstr>
      <vt:lpstr>Discussion points (Class)</vt:lpstr>
      <vt:lpstr>Environment</vt:lpstr>
      <vt:lpstr>Original Model</vt:lpstr>
      <vt:lpstr>ABM structure</vt:lpstr>
      <vt:lpstr>Selection of interventions</vt:lpstr>
      <vt:lpstr>The diffusion model</vt:lpstr>
      <vt:lpstr>The model</vt:lpstr>
      <vt:lpstr>Modifications in the model</vt:lpstr>
      <vt:lpstr>Network</vt:lpstr>
      <vt:lpstr>Interventions</vt:lpstr>
      <vt:lpstr>Most influential</vt:lpstr>
      <vt:lpstr>Results of the simulation by Beheshti et al.</vt:lpstr>
      <vt:lpstr>Results of simulations with mymovez data</vt:lpstr>
      <vt:lpstr>Cluster 0</vt:lpstr>
      <vt:lpstr>Cluster 0</vt:lpstr>
      <vt:lpstr>Cluster 0</vt:lpstr>
      <vt:lpstr>Cluster 0: No interventions</vt:lpstr>
      <vt:lpstr>Full graph</vt:lpstr>
      <vt:lpstr>Full graph</vt:lpstr>
      <vt:lpstr>Full graph</vt:lpstr>
      <vt:lpstr>Full graph</vt:lpstr>
      <vt:lpstr>Meetings</vt:lpstr>
      <vt:lpstr>30-01-2018</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MyMovez data analysis</dc:title>
  <dc:creator>Eric Fernandes de Mello Araujo</dc:creator>
  <cp:lastModifiedBy>Eric Fernandes de Mello Araujo</cp:lastModifiedBy>
  <cp:revision>90</cp:revision>
  <dcterms:created xsi:type="dcterms:W3CDTF">2018-01-25T18:01:35Z</dcterms:created>
  <dcterms:modified xsi:type="dcterms:W3CDTF">2018-02-06T14:29:15Z</dcterms:modified>
</cp:coreProperties>
</file>